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5"/>
  </p:notesMasterIdLst>
  <p:handoutMasterIdLst>
    <p:handoutMasterId r:id="rId36"/>
  </p:handoutMasterIdLst>
  <p:sldIdLst>
    <p:sldId id="325" r:id="rId5"/>
    <p:sldId id="339" r:id="rId6"/>
    <p:sldId id="378" r:id="rId7"/>
    <p:sldId id="340" r:id="rId8"/>
    <p:sldId id="364" r:id="rId9"/>
    <p:sldId id="341" r:id="rId10"/>
    <p:sldId id="371" r:id="rId11"/>
    <p:sldId id="343" r:id="rId12"/>
    <p:sldId id="375" r:id="rId13"/>
    <p:sldId id="376" r:id="rId14"/>
    <p:sldId id="347" r:id="rId15"/>
    <p:sldId id="372" r:id="rId16"/>
    <p:sldId id="350" r:id="rId17"/>
    <p:sldId id="366" r:id="rId18"/>
    <p:sldId id="374" r:id="rId19"/>
    <p:sldId id="373" r:id="rId20"/>
    <p:sldId id="344" r:id="rId21"/>
    <p:sldId id="352" r:id="rId22"/>
    <p:sldId id="353" r:id="rId23"/>
    <p:sldId id="345" r:id="rId24"/>
    <p:sldId id="358" r:id="rId25"/>
    <p:sldId id="359" r:id="rId26"/>
    <p:sldId id="361" r:id="rId27"/>
    <p:sldId id="363" r:id="rId28"/>
    <p:sldId id="368" r:id="rId29"/>
    <p:sldId id="357" r:id="rId30"/>
    <p:sldId id="362" r:id="rId31"/>
    <p:sldId id="365" r:id="rId32"/>
    <p:sldId id="382" r:id="rId33"/>
    <p:sldId id="28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E31"/>
    <a:srgbClr val="212121"/>
    <a:srgbClr val="002451"/>
    <a:srgbClr val="A7A9AC"/>
    <a:srgbClr val="FABD0F"/>
    <a:srgbClr val="EBEBEC"/>
    <a:srgbClr val="B4C0CC"/>
    <a:srgbClr val="788CA3"/>
    <a:srgbClr val="3C59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59457A-2E2F-8FD7-3856-FC0608EC4DAF}" v="80" dt="2023-04-06T16:21:39.719"/>
    <p1510:client id="{49487DED-A4DD-E5FB-753C-3C3B7854B22C}" v="10" dt="2022-12-05T13:53:20.180"/>
    <p1510:client id="{49BA0F04-1DCE-C4C5-EB4A-0385D2395C03}" v="1800" dt="2023-04-04T21:02:19.933"/>
    <p1510:client id="{4FCD560E-0128-6F1C-D864-EC10BA1F6620}" v="241" dt="2023-04-07T03:14:28.531"/>
    <p1510:client id="{6FD75E44-60F3-A7E2-6336-0D5AAD46F8E0}" v="382" dt="2023-03-08T21:06:17.249"/>
    <p1510:client id="{8FD3A86B-A091-BECF-F73C-C24BECAF6DE7}" v="151" dt="2023-04-10T17:08:34.157"/>
    <p1510:client id="{A0CEAF4E-3C16-7AAA-33D2-FF8A6E315B65}" v="1274" dt="2023-04-05T20:51:14.849"/>
    <p1510:client id="{AF117723-FF8C-3617-AF3E-A5BE989B80CA}" v="313" dt="2023-04-04T16:09:18.351"/>
    <p1510:client id="{C29016B7-F0DD-A4B1-FDB9-8F73A2AEB042}" v="406" dt="2023-04-04T15:38:48.1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3A3-DD42-A905-438119EADF5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3A3-DD42-A905-438119EADF5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3A3-DD42-A905-438119EADF5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3A3-DD42-A905-438119EADF50}"/>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13A3-DD42-A905-438119EADF50}"/>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bg1">
                  <a:lumMod val="2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058634352219098E-2"/>
          <c:y val="3.8938053097345132E-2"/>
          <c:w val="0.94788273129556178"/>
          <c:h val="0.77888871855619812"/>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7E18-BA48-A794-5420EB3BE64A}"/>
            </c:ext>
          </c:extLst>
        </c:ser>
        <c:ser>
          <c:idx val="1"/>
          <c:order val="1"/>
          <c:tx>
            <c:strRef>
              <c:f>Sheet1!$C$1</c:f>
              <c:strCache>
                <c:ptCount val="1"/>
                <c:pt idx="0">
                  <c:v>Series 2</c:v>
                </c:pt>
              </c:strCache>
            </c:strRef>
          </c:tx>
          <c:spPr>
            <a:solidFill>
              <a:schemeClr val="accent2"/>
            </a:solidFill>
            <a:ln>
              <a:noFill/>
            </a:ln>
            <a:effectLst/>
          </c:spPr>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7E18-BA48-A794-5420EB3BE64A}"/>
            </c:ext>
          </c:extLst>
        </c:ser>
        <c:ser>
          <c:idx val="2"/>
          <c:order val="2"/>
          <c:tx>
            <c:strRef>
              <c:f>Sheet1!$D$1</c:f>
              <c:strCache>
                <c:ptCount val="1"/>
                <c:pt idx="0">
                  <c:v>Series 3</c:v>
                </c:pt>
              </c:strCache>
            </c:strRef>
          </c:tx>
          <c:spPr>
            <a:solidFill>
              <a:schemeClr val="accent3"/>
            </a:solidFill>
            <a:ln>
              <a:noFill/>
            </a:ln>
            <a:effectLst/>
          </c:spPr>
          <c:invertIfNegative val="0"/>
          <c:cat>
            <c:strRef>
              <c:f>Sheet1!$A$2:$A$4</c:f>
              <c:strCache>
                <c:ptCount val="3"/>
                <c:pt idx="0">
                  <c:v>Category 1</c:v>
                </c:pt>
                <c:pt idx="1">
                  <c:v>Category 2</c:v>
                </c:pt>
                <c:pt idx="2">
                  <c:v>Category 3</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7E18-BA48-A794-5420EB3BE64A}"/>
            </c:ext>
          </c:extLst>
        </c:ser>
        <c:ser>
          <c:idx val="3"/>
          <c:order val="3"/>
          <c:tx>
            <c:strRef>
              <c:f>Sheet1!$E$1</c:f>
              <c:strCache>
                <c:ptCount val="1"/>
                <c:pt idx="0">
                  <c:v>Series 4</c:v>
                </c:pt>
              </c:strCache>
            </c:strRef>
          </c:tx>
          <c:spPr>
            <a:solidFill>
              <a:schemeClr val="accent4"/>
            </a:solidFill>
            <a:ln>
              <a:noFill/>
            </a:ln>
            <a:effectLst/>
          </c:spPr>
          <c:invertIfNegative val="0"/>
          <c:cat>
            <c:strRef>
              <c:f>Sheet1!$A$2:$A$4</c:f>
              <c:strCache>
                <c:ptCount val="3"/>
                <c:pt idx="0">
                  <c:v>Category 1</c:v>
                </c:pt>
                <c:pt idx="1">
                  <c:v>Category 2</c:v>
                </c:pt>
                <c:pt idx="2">
                  <c:v>Category 3</c:v>
                </c:pt>
              </c:strCache>
            </c:strRef>
          </c:cat>
          <c:val>
            <c:numRef>
              <c:f>Sheet1!$E$2:$E$4</c:f>
              <c:numCache>
                <c:formatCode>General</c:formatCode>
                <c:ptCount val="3"/>
                <c:pt idx="0">
                  <c:v>3.2</c:v>
                </c:pt>
                <c:pt idx="1">
                  <c:v>3</c:v>
                </c:pt>
                <c:pt idx="2">
                  <c:v>3.8</c:v>
                </c:pt>
              </c:numCache>
            </c:numRef>
          </c:val>
          <c:extLst>
            <c:ext xmlns:c16="http://schemas.microsoft.com/office/drawing/2014/chart" uri="{C3380CC4-5D6E-409C-BE32-E72D297353CC}">
              <c16:uniqueId val="{00000003-7E18-BA48-A794-5420EB3BE64A}"/>
            </c:ext>
          </c:extLst>
        </c:ser>
        <c:dLbls>
          <c:showLegendKey val="0"/>
          <c:showVal val="0"/>
          <c:showCatName val="0"/>
          <c:showSerName val="0"/>
          <c:showPercent val="0"/>
          <c:showBubbleSize val="0"/>
        </c:dLbls>
        <c:gapWidth val="219"/>
        <c:overlap val="-27"/>
        <c:axId val="1113782015"/>
        <c:axId val="1113821359"/>
      </c:barChart>
      <c:catAx>
        <c:axId val="1113782015"/>
        <c:scaling>
          <c:orientation val="minMax"/>
        </c:scaling>
        <c:delete val="1"/>
        <c:axPos val="b"/>
        <c:numFmt formatCode="General" sourceLinked="1"/>
        <c:majorTickMark val="none"/>
        <c:minorTickMark val="none"/>
        <c:tickLblPos val="nextTo"/>
        <c:crossAx val="1113821359"/>
        <c:crosses val="autoZero"/>
        <c:auto val="1"/>
        <c:lblAlgn val="ctr"/>
        <c:lblOffset val="100"/>
        <c:noMultiLvlLbl val="0"/>
      </c:catAx>
      <c:valAx>
        <c:axId val="1113821359"/>
        <c:scaling>
          <c:orientation val="minMax"/>
        </c:scaling>
        <c:delete val="1"/>
        <c:axPos val="l"/>
        <c:majorGridlines>
          <c:spPr>
            <a:ln w="9525" cap="flat" cmpd="sng" algn="ctr">
              <a:solidFill>
                <a:schemeClr val="accent4"/>
              </a:solidFill>
              <a:round/>
            </a:ln>
            <a:effectLst/>
          </c:spPr>
        </c:majorGridlines>
        <c:numFmt formatCode="General" sourceLinked="1"/>
        <c:majorTickMark val="none"/>
        <c:minorTickMark val="none"/>
        <c:tickLblPos val="nextTo"/>
        <c:crossAx val="1113782015"/>
        <c:crosses val="autoZero"/>
        <c:crossBetween val="between"/>
      </c:valAx>
      <c:spPr>
        <a:noFill/>
        <a:ln w="25400">
          <a:noFill/>
        </a:ln>
        <a:effectLst/>
      </c:spPr>
    </c:plotArea>
    <c:legend>
      <c:legendPos val="b"/>
      <c:layout>
        <c:manualLayout>
          <c:xMode val="edge"/>
          <c:yMode val="edge"/>
          <c:x val="9.8525485380852498E-2"/>
          <c:y val="0.87140866127910377"/>
          <c:w val="0.80590523156888072"/>
          <c:h val="9.478072803866852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bg1">
                  <a:lumMod val="2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854CC67-1E9B-4C4E-B5D1-7D7729F5F80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FEE74E3-15AF-CB4E-A155-EB0F5B59EF9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8728A25-1BAA-A74E-AC84-5453BCE91025}" type="datetimeFigureOut">
              <a:rPr lang="en-US" smtClean="0"/>
              <a:t>6/22/2023</a:t>
            </a:fld>
            <a:endParaRPr lang="en-US"/>
          </a:p>
        </p:txBody>
      </p:sp>
      <p:sp>
        <p:nvSpPr>
          <p:cNvPr id="4" name="Footer Placeholder 3">
            <a:extLst>
              <a:ext uri="{FF2B5EF4-FFF2-40B4-BE49-F238E27FC236}">
                <a16:creationId xmlns:a16="http://schemas.microsoft.com/office/drawing/2014/main" id="{12B8721A-5977-B143-8AB1-2715B114406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7C52D89-0639-B248-B2AE-D88CCFDEC9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8F83FD-F661-8C46-B7DE-28696DF12391}" type="slidenum">
              <a:rPr lang="en-US" smtClean="0"/>
              <a:t>‹#›</a:t>
            </a:fld>
            <a:endParaRPr lang="en-US"/>
          </a:p>
        </p:txBody>
      </p:sp>
    </p:spTree>
    <p:extLst>
      <p:ext uri="{BB962C8B-B14F-4D97-AF65-F5344CB8AC3E}">
        <p14:creationId xmlns:p14="http://schemas.microsoft.com/office/powerpoint/2010/main" val="4003186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4A1A44-ACB7-774B-9A64-64B42C3402D6}" type="datetimeFigureOut">
              <a:rPr lang="en-US" smtClean="0"/>
              <a:t>6/22/2023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64D6FF-E85B-FF4F-B2E6-59386CDF929E}" type="slidenum">
              <a:rPr lang="en-US" smtClean="0"/>
              <a:t>‹#›</a:t>
            </a:fld>
            <a:endParaRPr lang="en-US"/>
          </a:p>
        </p:txBody>
      </p:sp>
    </p:spTree>
    <p:extLst>
      <p:ext uri="{BB962C8B-B14F-4D97-AF65-F5344CB8AC3E}">
        <p14:creationId xmlns:p14="http://schemas.microsoft.com/office/powerpoint/2010/main" val="2573118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C64D6FF-E85B-FF4F-B2E6-59386CDF929E}" type="slidenum">
              <a:rPr lang="en-US" smtClean="0"/>
              <a:t>16</a:t>
            </a:fld>
            <a:endParaRPr lang="en-US"/>
          </a:p>
        </p:txBody>
      </p:sp>
    </p:spTree>
    <p:extLst>
      <p:ext uri="{BB962C8B-B14F-4D97-AF65-F5344CB8AC3E}">
        <p14:creationId xmlns:p14="http://schemas.microsoft.com/office/powerpoint/2010/main" val="1108973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64D6FF-E85B-FF4F-B2E6-59386CDF929E}" type="slidenum">
              <a:rPr lang="en-US" smtClean="0"/>
              <a:t>30</a:t>
            </a:fld>
            <a:endParaRPr lang="en-US"/>
          </a:p>
        </p:txBody>
      </p:sp>
    </p:spTree>
    <p:extLst>
      <p:ext uri="{BB962C8B-B14F-4D97-AF65-F5344CB8AC3E}">
        <p14:creationId xmlns:p14="http://schemas.microsoft.com/office/powerpoint/2010/main" val="22502999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22C951-416A-1442-8F3A-220C4BD0C557}"/>
              </a:ext>
            </a:extLst>
          </p:cNvPr>
          <p:cNvSpPr/>
          <p:nvPr userDrawn="1"/>
        </p:nvSpPr>
        <p:spPr>
          <a:xfrm>
            <a:off x="0" y="5715000"/>
            <a:ext cx="12192000"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E908B9-9AF8-094E-B6F0-BA0132A3F2C7}"/>
              </a:ext>
            </a:extLst>
          </p:cNvPr>
          <p:cNvSpPr>
            <a:spLocks noGrp="1"/>
          </p:cNvSpPr>
          <p:nvPr>
            <p:ph type="ctrTitle"/>
          </p:nvPr>
        </p:nvSpPr>
        <p:spPr>
          <a:xfrm>
            <a:off x="590924" y="838200"/>
            <a:ext cx="10891875" cy="2284568"/>
          </a:xfrm>
          <a:prstGeom prst="rect">
            <a:avLst/>
          </a:prstGeom>
        </p:spPr>
        <p:txBody>
          <a:bodyPr anchor="b">
            <a:noAutofit/>
          </a:bodyPr>
          <a:lstStyle>
            <a:lvl1pPr algn="l">
              <a:defRPr sz="4400" b="1" i="0" spc="10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D159C2B5-FD32-5E49-900B-B13AFC4BAF88}"/>
              </a:ext>
            </a:extLst>
          </p:cNvPr>
          <p:cNvSpPr>
            <a:spLocks noGrp="1"/>
          </p:cNvSpPr>
          <p:nvPr>
            <p:ph type="subTitle" idx="1"/>
          </p:nvPr>
        </p:nvSpPr>
        <p:spPr>
          <a:xfrm>
            <a:off x="590924" y="3238578"/>
            <a:ext cx="10891875" cy="538730"/>
          </a:xfrm>
          <a:prstGeom prst="rect">
            <a:avLst/>
          </a:prstGeom>
        </p:spPr>
        <p:txBody>
          <a:bodyPr anchor="t">
            <a:noAutofit/>
          </a:bodyPr>
          <a:lstStyle>
            <a:lvl1pPr marL="0" indent="0" algn="l">
              <a:buNone/>
              <a:defRPr sz="2000" b="1" i="0" spc="50" baseline="0">
                <a:solidFill>
                  <a:srgbClr val="FABD0F"/>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Text Placeholder 10">
            <a:extLst>
              <a:ext uri="{FF2B5EF4-FFF2-40B4-BE49-F238E27FC236}">
                <a16:creationId xmlns:a16="http://schemas.microsoft.com/office/drawing/2014/main" id="{D794D79B-4955-544D-9341-1E1E443C4334}"/>
              </a:ext>
            </a:extLst>
          </p:cNvPr>
          <p:cNvSpPr>
            <a:spLocks noGrp="1"/>
          </p:cNvSpPr>
          <p:nvPr>
            <p:ph type="body" sz="quarter" idx="10" hasCustomPrompt="1"/>
          </p:nvPr>
        </p:nvSpPr>
        <p:spPr>
          <a:xfrm>
            <a:off x="604800" y="4728727"/>
            <a:ext cx="10891875" cy="389812"/>
          </a:xfrm>
        </p:spPr>
        <p:txBody>
          <a:bodyPr anchor="b" anchorCtr="0"/>
          <a:lstStyle>
            <a:lvl1pPr marL="0" indent="0">
              <a:buNone/>
              <a:defRPr sz="1400" b="0" i="0" spc="200" baseline="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MONTH XX, YEAR</a:t>
            </a:r>
          </a:p>
        </p:txBody>
      </p:sp>
      <p:pic>
        <p:nvPicPr>
          <p:cNvPr id="6" name="Picture 5">
            <a:extLst>
              <a:ext uri="{FF2B5EF4-FFF2-40B4-BE49-F238E27FC236}">
                <a16:creationId xmlns:a16="http://schemas.microsoft.com/office/drawing/2014/main" id="{FF9E08A7-EA70-124E-8872-8417C96B1FE3}"/>
              </a:ext>
            </a:extLst>
          </p:cNvPr>
          <p:cNvPicPr>
            <a:picLocks noChangeAspect="1"/>
          </p:cNvPicPr>
          <p:nvPr userDrawn="1"/>
        </p:nvPicPr>
        <p:blipFill>
          <a:blip r:embed="rId2"/>
          <a:stretch>
            <a:fillRect/>
          </a:stretch>
        </p:blipFill>
        <p:spPr>
          <a:xfrm>
            <a:off x="9553575" y="6057900"/>
            <a:ext cx="1943100" cy="457200"/>
          </a:xfrm>
          <a:prstGeom prst="rect">
            <a:avLst/>
          </a:prstGeom>
        </p:spPr>
      </p:pic>
      <p:pic>
        <p:nvPicPr>
          <p:cNvPr id="5" name="Picture 4">
            <a:extLst>
              <a:ext uri="{FF2B5EF4-FFF2-40B4-BE49-F238E27FC236}">
                <a16:creationId xmlns:a16="http://schemas.microsoft.com/office/drawing/2014/main" id="{5EC5DBD6-B755-CC4D-8D1E-AC4651E761CA}"/>
              </a:ext>
            </a:extLst>
          </p:cNvPr>
          <p:cNvPicPr>
            <a:picLocks noChangeAspect="1"/>
          </p:cNvPicPr>
          <p:nvPr userDrawn="1"/>
        </p:nvPicPr>
        <p:blipFill>
          <a:blip r:embed="rId3"/>
          <a:srcRect/>
          <a:stretch/>
        </p:blipFill>
        <p:spPr>
          <a:xfrm>
            <a:off x="0" y="0"/>
            <a:ext cx="12192000" cy="165100"/>
          </a:xfrm>
          <a:prstGeom prst="rect">
            <a:avLst/>
          </a:prstGeom>
        </p:spPr>
      </p:pic>
    </p:spTree>
    <p:extLst>
      <p:ext uri="{BB962C8B-B14F-4D97-AF65-F5344CB8AC3E}">
        <p14:creationId xmlns:p14="http://schemas.microsoft.com/office/powerpoint/2010/main" val="5034485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page with call-out box – blue">
    <p:bg>
      <p:bgPr>
        <a:solidFill>
          <a:schemeClr val="bg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6CA14FC-D5E3-E847-A5CB-16350B11CE2F}"/>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sp>
        <p:nvSpPr>
          <p:cNvPr id="10" name="Text Placeholder 4">
            <a:extLst>
              <a:ext uri="{FF2B5EF4-FFF2-40B4-BE49-F238E27FC236}">
                <a16:creationId xmlns:a16="http://schemas.microsoft.com/office/drawing/2014/main" id="{FE50E892-DFEC-B148-BD77-F7F79A8B6B33}"/>
              </a:ext>
            </a:extLst>
          </p:cNvPr>
          <p:cNvSpPr>
            <a:spLocks noGrp="1"/>
          </p:cNvSpPr>
          <p:nvPr>
            <p:ph type="body" sz="quarter" idx="10" hasCustomPrompt="1"/>
          </p:nvPr>
        </p:nvSpPr>
        <p:spPr>
          <a:xfrm>
            <a:off x="6324600" y="1591200"/>
            <a:ext cx="5170199" cy="2560124"/>
          </a:xfrm>
          <a:prstGeom prst="roundRect">
            <a:avLst>
              <a:gd name="adj" fmla="val 193"/>
            </a:avLst>
          </a:prstGeom>
          <a:solidFill>
            <a:schemeClr val="accent1"/>
          </a:solidFill>
          <a:ln w="12700">
            <a:noFill/>
          </a:ln>
        </p:spPr>
        <p:txBody>
          <a:bodyPr wrap="square" lIns="457200" tIns="457200" rIns="457200" bIns="457200" anchor="t" anchorCtr="0">
            <a:spAutoFit/>
          </a:bodyPr>
          <a:lstStyle>
            <a:lvl1pPr marL="0" indent="0">
              <a:lnSpc>
                <a:spcPts val="2560"/>
              </a:lnSpc>
              <a:spcBef>
                <a:spcPts val="0"/>
              </a:spcBef>
              <a:spcAft>
                <a:spcPts val="0"/>
              </a:spcAft>
              <a:buNone/>
              <a:defRPr b="1" i="0">
                <a:solidFill>
                  <a:schemeClr val="bg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Suspendisse</a:t>
            </a:r>
            <a:r>
              <a:rPr lang="en-US"/>
              <a:t> </a:t>
            </a:r>
            <a:r>
              <a:rPr lang="en-US" err="1"/>
              <a:t>mollis</a:t>
            </a:r>
            <a:r>
              <a:rPr lang="en-US"/>
              <a:t> </a:t>
            </a:r>
            <a:r>
              <a:rPr lang="en-US" err="1"/>
              <a:t>laoreet</a:t>
            </a:r>
            <a:r>
              <a:rPr lang="en-US"/>
              <a:t> </a:t>
            </a:r>
            <a:r>
              <a:rPr lang="en-US" err="1"/>
              <a:t>faucibus</a:t>
            </a:r>
            <a:r>
              <a:rPr lang="en-US"/>
              <a:t>. </a:t>
            </a:r>
            <a:r>
              <a:rPr lang="en-US" err="1"/>
              <a:t>Vivamus</a:t>
            </a:r>
            <a:r>
              <a:rPr lang="en-US"/>
              <a:t> </a:t>
            </a:r>
            <a:r>
              <a:rPr lang="en-US" err="1"/>
              <a:t>condimentum</a:t>
            </a:r>
            <a:r>
              <a:rPr lang="en-US"/>
              <a:t> magna at </a:t>
            </a:r>
            <a:r>
              <a:rPr lang="en-US" err="1"/>
              <a:t>neque</a:t>
            </a:r>
            <a:r>
              <a:rPr lang="en-US"/>
              <a:t> convallis, id vestibulum nisi </a:t>
            </a:r>
            <a:r>
              <a:rPr lang="en-US" err="1"/>
              <a:t>vulputate</a:t>
            </a:r>
            <a:r>
              <a:rPr lang="en-US"/>
              <a:t>. Sed fermentum </a:t>
            </a:r>
            <a:r>
              <a:rPr lang="en-US" err="1"/>
              <a:t>leo</a:t>
            </a:r>
            <a:r>
              <a:rPr lang="en-US"/>
              <a:t> </a:t>
            </a:r>
            <a:r>
              <a:rPr lang="en-US" err="1"/>
              <a:t>enim</a:t>
            </a:r>
            <a:r>
              <a:rPr lang="en-US"/>
              <a:t>.</a:t>
            </a:r>
          </a:p>
        </p:txBody>
      </p:sp>
      <p:sp>
        <p:nvSpPr>
          <p:cNvPr id="8" name="Content Placeholder 2">
            <a:extLst>
              <a:ext uri="{FF2B5EF4-FFF2-40B4-BE49-F238E27FC236}">
                <a16:creationId xmlns:a16="http://schemas.microsoft.com/office/drawing/2014/main" id="{FCA88CE5-A779-0641-85F6-BEC2C1831BA1}"/>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a:t>Seventh level</a:t>
            </a:r>
          </a:p>
        </p:txBody>
      </p:sp>
      <p:sp>
        <p:nvSpPr>
          <p:cNvPr id="11" name="Rectangle 10">
            <a:extLst>
              <a:ext uri="{FF2B5EF4-FFF2-40B4-BE49-F238E27FC236}">
                <a16:creationId xmlns:a16="http://schemas.microsoft.com/office/drawing/2014/main" id="{EE5711D0-D8F4-4A49-9587-EDE19A5ED6DB}"/>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E9453333-0FCD-FF41-A359-6DE7E02F2E3E}"/>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55515473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page with call-out box – red">
    <p:bg>
      <p:bgPr>
        <a:solidFill>
          <a:schemeClr val="bg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6CA14FC-D5E3-E847-A5CB-16350B11CE2F}"/>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sp>
        <p:nvSpPr>
          <p:cNvPr id="10" name="Text Placeholder 4">
            <a:extLst>
              <a:ext uri="{FF2B5EF4-FFF2-40B4-BE49-F238E27FC236}">
                <a16:creationId xmlns:a16="http://schemas.microsoft.com/office/drawing/2014/main" id="{FE50E892-DFEC-B148-BD77-F7F79A8B6B33}"/>
              </a:ext>
            </a:extLst>
          </p:cNvPr>
          <p:cNvSpPr>
            <a:spLocks noGrp="1"/>
          </p:cNvSpPr>
          <p:nvPr>
            <p:ph type="body" sz="quarter" idx="10" hasCustomPrompt="1"/>
          </p:nvPr>
        </p:nvSpPr>
        <p:spPr>
          <a:xfrm>
            <a:off x="6324600" y="1591200"/>
            <a:ext cx="5170199" cy="2560124"/>
          </a:xfrm>
          <a:prstGeom prst="roundRect">
            <a:avLst>
              <a:gd name="adj" fmla="val 193"/>
            </a:avLst>
          </a:prstGeom>
          <a:solidFill>
            <a:schemeClr val="tx2"/>
          </a:solidFill>
          <a:ln w="12700">
            <a:noFill/>
          </a:ln>
        </p:spPr>
        <p:txBody>
          <a:bodyPr wrap="square" lIns="457200" tIns="457200" rIns="457200" bIns="457200" anchor="t" anchorCtr="0">
            <a:spAutoFit/>
          </a:bodyPr>
          <a:lstStyle>
            <a:lvl1pPr marL="0" indent="0">
              <a:lnSpc>
                <a:spcPts val="2560"/>
              </a:lnSpc>
              <a:spcBef>
                <a:spcPts val="0"/>
              </a:spcBef>
              <a:spcAft>
                <a:spcPts val="0"/>
              </a:spcAft>
              <a:buNone/>
              <a:defRPr b="1" i="0">
                <a:solidFill>
                  <a:schemeClr val="bg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Suspendisse</a:t>
            </a:r>
            <a:r>
              <a:rPr lang="en-US"/>
              <a:t> </a:t>
            </a:r>
            <a:r>
              <a:rPr lang="en-US" err="1"/>
              <a:t>mollis</a:t>
            </a:r>
            <a:r>
              <a:rPr lang="en-US"/>
              <a:t> </a:t>
            </a:r>
            <a:r>
              <a:rPr lang="en-US" err="1"/>
              <a:t>laoreet</a:t>
            </a:r>
            <a:r>
              <a:rPr lang="en-US"/>
              <a:t> </a:t>
            </a:r>
            <a:r>
              <a:rPr lang="en-US" err="1"/>
              <a:t>faucibus</a:t>
            </a:r>
            <a:r>
              <a:rPr lang="en-US"/>
              <a:t>. </a:t>
            </a:r>
            <a:r>
              <a:rPr lang="en-US" err="1"/>
              <a:t>Vivamus</a:t>
            </a:r>
            <a:r>
              <a:rPr lang="en-US"/>
              <a:t> </a:t>
            </a:r>
            <a:r>
              <a:rPr lang="en-US" err="1"/>
              <a:t>condimentum</a:t>
            </a:r>
            <a:r>
              <a:rPr lang="en-US"/>
              <a:t> magna at </a:t>
            </a:r>
            <a:r>
              <a:rPr lang="en-US" err="1"/>
              <a:t>neque</a:t>
            </a:r>
            <a:r>
              <a:rPr lang="en-US"/>
              <a:t> convallis, id vestibulum nisi </a:t>
            </a:r>
            <a:r>
              <a:rPr lang="en-US" err="1"/>
              <a:t>vulputate</a:t>
            </a:r>
            <a:r>
              <a:rPr lang="en-US"/>
              <a:t>. Sed fermentum </a:t>
            </a:r>
            <a:r>
              <a:rPr lang="en-US" err="1"/>
              <a:t>leo</a:t>
            </a:r>
            <a:r>
              <a:rPr lang="en-US"/>
              <a:t> </a:t>
            </a:r>
            <a:r>
              <a:rPr lang="en-US" err="1"/>
              <a:t>enim</a:t>
            </a:r>
            <a:r>
              <a:rPr lang="en-US"/>
              <a:t>.</a:t>
            </a:r>
          </a:p>
        </p:txBody>
      </p:sp>
      <p:sp>
        <p:nvSpPr>
          <p:cNvPr id="8" name="Content Placeholder 2">
            <a:extLst>
              <a:ext uri="{FF2B5EF4-FFF2-40B4-BE49-F238E27FC236}">
                <a16:creationId xmlns:a16="http://schemas.microsoft.com/office/drawing/2014/main" id="{FCA88CE5-A779-0641-85F6-BEC2C1831BA1}"/>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a:t>Seventh level</a:t>
            </a:r>
          </a:p>
        </p:txBody>
      </p:sp>
      <p:sp>
        <p:nvSpPr>
          <p:cNvPr id="11" name="Rectangle 10">
            <a:extLst>
              <a:ext uri="{FF2B5EF4-FFF2-40B4-BE49-F238E27FC236}">
                <a16:creationId xmlns:a16="http://schemas.microsoft.com/office/drawing/2014/main" id="{EE5711D0-D8F4-4A49-9587-EDE19A5ED6DB}"/>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E9453333-0FCD-FF41-A359-6DE7E02F2E3E}"/>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1282099886"/>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page with call-out box – yellow">
    <p:bg>
      <p:bgPr>
        <a:solidFill>
          <a:schemeClr val="bg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6CA14FC-D5E3-E847-A5CB-16350B11CE2F}"/>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sp>
        <p:nvSpPr>
          <p:cNvPr id="10" name="Text Placeholder 4">
            <a:extLst>
              <a:ext uri="{FF2B5EF4-FFF2-40B4-BE49-F238E27FC236}">
                <a16:creationId xmlns:a16="http://schemas.microsoft.com/office/drawing/2014/main" id="{FE50E892-DFEC-B148-BD77-F7F79A8B6B33}"/>
              </a:ext>
            </a:extLst>
          </p:cNvPr>
          <p:cNvSpPr>
            <a:spLocks noGrp="1"/>
          </p:cNvSpPr>
          <p:nvPr>
            <p:ph type="body" sz="quarter" idx="10" hasCustomPrompt="1"/>
          </p:nvPr>
        </p:nvSpPr>
        <p:spPr>
          <a:xfrm>
            <a:off x="6324600" y="1591200"/>
            <a:ext cx="5170199" cy="2560124"/>
          </a:xfrm>
          <a:prstGeom prst="roundRect">
            <a:avLst>
              <a:gd name="adj" fmla="val 193"/>
            </a:avLst>
          </a:prstGeom>
          <a:solidFill>
            <a:srgbClr val="FABD0F"/>
          </a:solidFill>
          <a:ln w="12700">
            <a:noFill/>
          </a:ln>
        </p:spPr>
        <p:txBody>
          <a:bodyPr wrap="square" lIns="457200" tIns="457200" rIns="457200" bIns="457200" anchor="t" anchorCtr="0">
            <a:spAutoFit/>
          </a:bodyPr>
          <a:lstStyle>
            <a:lvl1pPr marL="0" indent="0">
              <a:lnSpc>
                <a:spcPts val="2560"/>
              </a:lnSpc>
              <a:spcBef>
                <a:spcPts val="0"/>
              </a:spcBef>
              <a:spcAft>
                <a:spcPts val="0"/>
              </a:spcAft>
              <a:buNone/>
              <a:defRPr b="1" i="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Suspendisse</a:t>
            </a:r>
            <a:r>
              <a:rPr lang="en-US"/>
              <a:t> </a:t>
            </a:r>
            <a:r>
              <a:rPr lang="en-US" err="1"/>
              <a:t>mollis</a:t>
            </a:r>
            <a:r>
              <a:rPr lang="en-US"/>
              <a:t> </a:t>
            </a:r>
            <a:r>
              <a:rPr lang="en-US" err="1"/>
              <a:t>laoreet</a:t>
            </a:r>
            <a:r>
              <a:rPr lang="en-US"/>
              <a:t> </a:t>
            </a:r>
            <a:r>
              <a:rPr lang="en-US" err="1"/>
              <a:t>faucibus</a:t>
            </a:r>
            <a:r>
              <a:rPr lang="en-US"/>
              <a:t>. </a:t>
            </a:r>
            <a:r>
              <a:rPr lang="en-US" err="1"/>
              <a:t>Vivamus</a:t>
            </a:r>
            <a:r>
              <a:rPr lang="en-US"/>
              <a:t> </a:t>
            </a:r>
            <a:r>
              <a:rPr lang="en-US" err="1"/>
              <a:t>condimentum</a:t>
            </a:r>
            <a:r>
              <a:rPr lang="en-US"/>
              <a:t> magna at </a:t>
            </a:r>
            <a:r>
              <a:rPr lang="en-US" err="1"/>
              <a:t>neque</a:t>
            </a:r>
            <a:r>
              <a:rPr lang="en-US"/>
              <a:t> convallis, id vestibulum nisi </a:t>
            </a:r>
            <a:r>
              <a:rPr lang="en-US" err="1"/>
              <a:t>vulputate</a:t>
            </a:r>
            <a:r>
              <a:rPr lang="en-US"/>
              <a:t>. Sed fermentum </a:t>
            </a:r>
            <a:r>
              <a:rPr lang="en-US" err="1"/>
              <a:t>leo</a:t>
            </a:r>
            <a:r>
              <a:rPr lang="en-US"/>
              <a:t> </a:t>
            </a:r>
            <a:r>
              <a:rPr lang="en-US" err="1"/>
              <a:t>enim</a:t>
            </a:r>
            <a:r>
              <a:rPr lang="en-US"/>
              <a:t>.</a:t>
            </a:r>
          </a:p>
        </p:txBody>
      </p:sp>
      <p:sp>
        <p:nvSpPr>
          <p:cNvPr id="8" name="Content Placeholder 2">
            <a:extLst>
              <a:ext uri="{FF2B5EF4-FFF2-40B4-BE49-F238E27FC236}">
                <a16:creationId xmlns:a16="http://schemas.microsoft.com/office/drawing/2014/main" id="{FCA88CE5-A779-0641-85F6-BEC2C1831BA1}"/>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a:t>Seventh level</a:t>
            </a:r>
          </a:p>
        </p:txBody>
      </p:sp>
      <p:sp>
        <p:nvSpPr>
          <p:cNvPr id="11" name="Rectangle 10">
            <a:extLst>
              <a:ext uri="{FF2B5EF4-FFF2-40B4-BE49-F238E27FC236}">
                <a16:creationId xmlns:a16="http://schemas.microsoft.com/office/drawing/2014/main" id="{EE5711D0-D8F4-4A49-9587-EDE19A5ED6DB}"/>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E9453333-0FCD-FF41-A359-6DE7E02F2E3E}"/>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101375754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page with chart – blank">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658BCE2-55D5-C94F-999B-0811A86B3A9E}"/>
              </a:ext>
            </a:extLst>
          </p:cNvPr>
          <p:cNvSpPr/>
          <p:nvPr userDrawn="1"/>
        </p:nvSpPr>
        <p:spPr>
          <a:xfrm>
            <a:off x="6324600" y="1592263"/>
            <a:ext cx="5172075" cy="45799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4CE927F1-A53E-1649-9F0B-A5C21EDB2C08}"/>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sp>
        <p:nvSpPr>
          <p:cNvPr id="11" name="Content Placeholder 2">
            <a:extLst>
              <a:ext uri="{FF2B5EF4-FFF2-40B4-BE49-F238E27FC236}">
                <a16:creationId xmlns:a16="http://schemas.microsoft.com/office/drawing/2014/main" id="{16A36056-8BCF-FE40-937E-16F129FFBEF8}"/>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a:t>Seventh level</a:t>
            </a:r>
          </a:p>
        </p:txBody>
      </p:sp>
      <p:sp>
        <p:nvSpPr>
          <p:cNvPr id="10" name="Content Placeholder 2">
            <a:extLst>
              <a:ext uri="{FF2B5EF4-FFF2-40B4-BE49-F238E27FC236}">
                <a16:creationId xmlns:a16="http://schemas.microsoft.com/office/drawing/2014/main" id="{B9F37168-22FB-CD40-9B53-116C84B384E9}"/>
              </a:ext>
            </a:extLst>
          </p:cNvPr>
          <p:cNvSpPr>
            <a:spLocks noGrp="1"/>
          </p:cNvSpPr>
          <p:nvPr>
            <p:ph sz="half" idx="10" hasCustomPrompt="1"/>
          </p:nvPr>
        </p:nvSpPr>
        <p:spPr>
          <a:xfrm>
            <a:off x="6324600" y="5245100"/>
            <a:ext cx="5172075" cy="584562"/>
          </a:xfrm>
          <a:prstGeom prst="rect">
            <a:avLst/>
          </a:prstGeom>
        </p:spPr>
        <p:txBody>
          <a:bodyPr anchor="b" anchorCtr="0">
            <a:noAutofit/>
          </a:bodyPr>
          <a:lstStyle>
            <a:lvl1pPr marL="0" indent="0" algn="ctr">
              <a:lnSpc>
                <a:spcPct val="112000"/>
              </a:lnSpc>
              <a:spcBef>
                <a:spcPts val="0"/>
              </a:spcBef>
              <a:spcAft>
                <a:spcPts val="0"/>
              </a:spcAft>
              <a:buFont typeface="Arial" panose="020B0604020202020204" pitchFamily="34" charset="0"/>
              <a:buNone/>
              <a:tabLst/>
              <a:defRPr sz="1600" b="1" i="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228600">
              <a:lnSpc>
                <a:spcPct val="150000"/>
              </a:lnSpc>
              <a:spcBef>
                <a:spcPts val="0"/>
              </a:spcBef>
              <a:spcAft>
                <a:spcPts val="1200"/>
              </a:spcAft>
              <a:buFont typeface="Arial" panose="020B0604020202020204" pitchFamily="34" charset="0"/>
              <a:buChar char="•"/>
              <a:tabLst/>
              <a:defRPr sz="1600">
                <a:solidFill>
                  <a:srgbClr val="212121"/>
                </a:solidFill>
              </a:defRPr>
            </a:lvl2pPr>
            <a:lvl3pPr marL="685800" indent="-228600">
              <a:lnSpc>
                <a:spcPct val="150000"/>
              </a:lnSpc>
              <a:spcBef>
                <a:spcPts val="0"/>
              </a:spcBef>
              <a:spcAft>
                <a:spcPts val="1200"/>
              </a:spcAft>
              <a:buFont typeface="System Font Regular"/>
              <a:buChar char="⁃"/>
              <a:tabLst/>
              <a:defRPr sz="1600">
                <a:solidFill>
                  <a:srgbClr val="212121"/>
                </a:solidFill>
              </a:defRPr>
            </a:lvl3pPr>
            <a:lvl4pPr marL="914400" indent="-228600">
              <a:lnSpc>
                <a:spcPct val="150000"/>
              </a:lnSpc>
              <a:spcBef>
                <a:spcPts val="0"/>
              </a:spcBef>
              <a:spcAft>
                <a:spcPts val="1200"/>
              </a:spcAft>
              <a:buFont typeface="Arial" panose="020B0604020202020204" pitchFamily="34" charset="0"/>
              <a:buChar char="•"/>
              <a:tabLst/>
              <a:defRPr sz="1400">
                <a:solidFill>
                  <a:srgbClr val="21212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rgbClr val="212121"/>
                </a:solidFill>
              </a:defRPr>
            </a:lvl5pPr>
            <a:lvl6pPr marL="1371600" indent="-228600">
              <a:spcBef>
                <a:spcPts val="0"/>
              </a:spcBef>
              <a:spcAft>
                <a:spcPts val="1200"/>
              </a:spcAft>
              <a:buFont typeface="Arial" panose="020B0604020202020204" pitchFamily="34" charset="0"/>
              <a:buChar char="•"/>
              <a:tabLst/>
              <a:defRPr/>
            </a:lvl6pPr>
            <a:lvl7pPr marL="1828800" indent="-228600">
              <a:defRPr/>
            </a:lvl7pPr>
            <a:lvl8pPr marL="2057400" indent="-228600">
              <a:defRPr/>
            </a:lvl8pPr>
          </a:lstStyle>
          <a:p>
            <a:pPr lvl="0"/>
            <a:r>
              <a:rPr lang="en-US"/>
              <a:t>Chart Title</a:t>
            </a:r>
          </a:p>
        </p:txBody>
      </p:sp>
      <p:pic>
        <p:nvPicPr>
          <p:cNvPr id="14" name="Picture 13">
            <a:extLst>
              <a:ext uri="{FF2B5EF4-FFF2-40B4-BE49-F238E27FC236}">
                <a16:creationId xmlns:a16="http://schemas.microsoft.com/office/drawing/2014/main" id="{0258FB9F-3F87-6A49-9D8A-2BB899FFD8C4}"/>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37122566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367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page with chart – pie chart">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1C9C1D9-1BE0-3B41-98B5-532649D8D85E}"/>
              </a:ext>
            </a:extLst>
          </p:cNvPr>
          <p:cNvSpPr/>
          <p:nvPr userDrawn="1"/>
        </p:nvSpPr>
        <p:spPr>
          <a:xfrm>
            <a:off x="6324600" y="1592263"/>
            <a:ext cx="5172075" cy="45799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a:extLst>
              <a:ext uri="{FF2B5EF4-FFF2-40B4-BE49-F238E27FC236}">
                <a16:creationId xmlns:a16="http://schemas.microsoft.com/office/drawing/2014/main" id="{4534707B-8252-B042-9F8A-82CF4C08AFD0}"/>
              </a:ext>
            </a:extLst>
          </p:cNvPr>
          <p:cNvSpPr>
            <a:spLocks noGrp="1"/>
          </p:cNvSpPr>
          <p:nvPr>
            <p:ph sz="half" idx="10" hasCustomPrompt="1"/>
          </p:nvPr>
        </p:nvSpPr>
        <p:spPr>
          <a:xfrm>
            <a:off x="6324600" y="5346701"/>
            <a:ext cx="5172075" cy="584562"/>
          </a:xfrm>
          <a:prstGeom prst="rect">
            <a:avLst/>
          </a:prstGeom>
        </p:spPr>
        <p:txBody>
          <a:bodyPr anchor="b" anchorCtr="0">
            <a:noAutofit/>
          </a:bodyPr>
          <a:lstStyle>
            <a:lvl1pPr marL="0" indent="0" algn="ctr">
              <a:lnSpc>
                <a:spcPct val="112000"/>
              </a:lnSpc>
              <a:spcBef>
                <a:spcPts val="0"/>
              </a:spcBef>
              <a:spcAft>
                <a:spcPts val="0"/>
              </a:spcAft>
              <a:buFont typeface="Arial" panose="020B0604020202020204" pitchFamily="34" charset="0"/>
              <a:buNone/>
              <a:tabLst/>
              <a:defRPr sz="1600" b="1" i="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228600">
              <a:lnSpc>
                <a:spcPct val="150000"/>
              </a:lnSpc>
              <a:spcBef>
                <a:spcPts val="0"/>
              </a:spcBef>
              <a:spcAft>
                <a:spcPts val="1200"/>
              </a:spcAft>
              <a:buFont typeface="Arial" panose="020B0604020202020204" pitchFamily="34" charset="0"/>
              <a:buChar char="•"/>
              <a:tabLst/>
              <a:defRPr sz="1600">
                <a:solidFill>
                  <a:srgbClr val="212121"/>
                </a:solidFill>
              </a:defRPr>
            </a:lvl2pPr>
            <a:lvl3pPr marL="685800" indent="-228600">
              <a:lnSpc>
                <a:spcPct val="150000"/>
              </a:lnSpc>
              <a:spcBef>
                <a:spcPts val="0"/>
              </a:spcBef>
              <a:spcAft>
                <a:spcPts val="1200"/>
              </a:spcAft>
              <a:buFont typeface="System Font Regular"/>
              <a:buChar char="⁃"/>
              <a:tabLst/>
              <a:defRPr sz="1600">
                <a:solidFill>
                  <a:srgbClr val="212121"/>
                </a:solidFill>
              </a:defRPr>
            </a:lvl3pPr>
            <a:lvl4pPr marL="914400" indent="-228600">
              <a:lnSpc>
                <a:spcPct val="150000"/>
              </a:lnSpc>
              <a:spcBef>
                <a:spcPts val="0"/>
              </a:spcBef>
              <a:spcAft>
                <a:spcPts val="1200"/>
              </a:spcAft>
              <a:buFont typeface="Arial" panose="020B0604020202020204" pitchFamily="34" charset="0"/>
              <a:buChar char="•"/>
              <a:tabLst/>
              <a:defRPr sz="1400">
                <a:solidFill>
                  <a:srgbClr val="21212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rgbClr val="212121"/>
                </a:solidFill>
              </a:defRPr>
            </a:lvl5pPr>
            <a:lvl6pPr marL="1371600" indent="-228600">
              <a:spcBef>
                <a:spcPts val="0"/>
              </a:spcBef>
              <a:spcAft>
                <a:spcPts val="1200"/>
              </a:spcAft>
              <a:buFont typeface="Arial" panose="020B0604020202020204" pitchFamily="34" charset="0"/>
              <a:buChar char="•"/>
              <a:tabLst/>
              <a:defRPr/>
            </a:lvl6pPr>
            <a:lvl7pPr marL="1828800" indent="-228600">
              <a:defRPr/>
            </a:lvl7pPr>
            <a:lvl8pPr marL="2057400" indent="-228600">
              <a:defRPr/>
            </a:lvl8pPr>
          </a:lstStyle>
          <a:p>
            <a:pPr lvl="0"/>
            <a:r>
              <a:rPr lang="en-US"/>
              <a:t>Chart Title</a:t>
            </a:r>
          </a:p>
        </p:txBody>
      </p:sp>
      <p:sp>
        <p:nvSpPr>
          <p:cNvPr id="8" name="Title 1">
            <a:extLst>
              <a:ext uri="{FF2B5EF4-FFF2-40B4-BE49-F238E27FC236}">
                <a16:creationId xmlns:a16="http://schemas.microsoft.com/office/drawing/2014/main" id="{4CE927F1-A53E-1649-9F0B-A5C21EDB2C08}"/>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sp>
        <p:nvSpPr>
          <p:cNvPr id="11" name="Content Placeholder 2">
            <a:extLst>
              <a:ext uri="{FF2B5EF4-FFF2-40B4-BE49-F238E27FC236}">
                <a16:creationId xmlns:a16="http://schemas.microsoft.com/office/drawing/2014/main" id="{16A36056-8BCF-FE40-937E-16F129FFBEF8}"/>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a:t>Seventh level</a:t>
            </a:r>
          </a:p>
        </p:txBody>
      </p:sp>
      <p:pic>
        <p:nvPicPr>
          <p:cNvPr id="10" name="Picture 9">
            <a:extLst>
              <a:ext uri="{FF2B5EF4-FFF2-40B4-BE49-F238E27FC236}">
                <a16:creationId xmlns:a16="http://schemas.microsoft.com/office/drawing/2014/main" id="{5D557EFD-0193-974B-AA18-B6750530984A}"/>
              </a:ext>
            </a:extLst>
          </p:cNvPr>
          <p:cNvPicPr>
            <a:picLocks noChangeAspect="1"/>
          </p:cNvPicPr>
          <p:nvPr userDrawn="1"/>
        </p:nvPicPr>
        <p:blipFill>
          <a:blip r:embed="rId2"/>
          <a:srcRect/>
          <a:stretch/>
        </p:blipFill>
        <p:spPr>
          <a:xfrm>
            <a:off x="0" y="0"/>
            <a:ext cx="12192000" cy="165100"/>
          </a:xfrm>
          <a:prstGeom prst="rect">
            <a:avLst/>
          </a:prstGeom>
        </p:spPr>
      </p:pic>
      <p:graphicFrame>
        <p:nvGraphicFramePr>
          <p:cNvPr id="17" name="Content Placeholder 6">
            <a:extLst>
              <a:ext uri="{FF2B5EF4-FFF2-40B4-BE49-F238E27FC236}">
                <a16:creationId xmlns:a16="http://schemas.microsoft.com/office/drawing/2014/main" id="{2E73BCD6-B567-494E-A004-604C681A52BA}"/>
              </a:ext>
            </a:extLst>
          </p:cNvPr>
          <p:cNvGraphicFramePr>
            <a:graphicFrameLocks/>
          </p:cNvGraphicFramePr>
          <p:nvPr userDrawn="1">
            <p:extLst>
              <p:ext uri="{D42A27DB-BD31-4B8C-83A1-F6EECF244321}">
                <p14:modId xmlns:p14="http://schemas.microsoft.com/office/powerpoint/2010/main" val="1211521816"/>
              </p:ext>
            </p:extLst>
          </p:nvPr>
        </p:nvGraphicFramePr>
        <p:xfrm>
          <a:off x="6560142" y="1787492"/>
          <a:ext cx="4690087" cy="34322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8950316"/>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page with chart – bar graph">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2DAF9DC-6E5F-3D41-AD8B-E8861F8BD14C}"/>
              </a:ext>
            </a:extLst>
          </p:cNvPr>
          <p:cNvSpPr/>
          <p:nvPr userDrawn="1"/>
        </p:nvSpPr>
        <p:spPr>
          <a:xfrm>
            <a:off x="6324600" y="1592263"/>
            <a:ext cx="5172075" cy="45799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5">
            <a:extLst>
              <a:ext uri="{FF2B5EF4-FFF2-40B4-BE49-F238E27FC236}">
                <a16:creationId xmlns:a16="http://schemas.microsoft.com/office/drawing/2014/main" id="{5CC29C47-404C-1B45-A779-B240E1DEAFF6}"/>
              </a:ext>
            </a:extLst>
          </p:cNvPr>
          <p:cNvGraphicFramePr>
            <a:graphicFrameLocks/>
          </p:cNvGraphicFramePr>
          <p:nvPr userDrawn="1">
            <p:extLst>
              <p:ext uri="{D42A27DB-BD31-4B8C-83A1-F6EECF244321}">
                <p14:modId xmlns:p14="http://schemas.microsoft.com/office/powerpoint/2010/main" val="1224068772"/>
              </p:ext>
            </p:extLst>
          </p:nvPr>
        </p:nvGraphicFramePr>
        <p:xfrm>
          <a:off x="6653734" y="1818434"/>
          <a:ext cx="4484166" cy="3443356"/>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a:extLst>
              <a:ext uri="{FF2B5EF4-FFF2-40B4-BE49-F238E27FC236}">
                <a16:creationId xmlns:a16="http://schemas.microsoft.com/office/drawing/2014/main" id="{7C090CA8-4E6C-A247-8781-98EB368F5950}"/>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sp>
        <p:nvSpPr>
          <p:cNvPr id="11" name="Content Placeholder 2">
            <a:extLst>
              <a:ext uri="{FF2B5EF4-FFF2-40B4-BE49-F238E27FC236}">
                <a16:creationId xmlns:a16="http://schemas.microsoft.com/office/drawing/2014/main" id="{DC85DD65-9689-3241-AEB0-955F1D770955}"/>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a:t>Seventh level</a:t>
            </a:r>
          </a:p>
        </p:txBody>
      </p:sp>
      <p:pic>
        <p:nvPicPr>
          <p:cNvPr id="10" name="Picture 9">
            <a:extLst>
              <a:ext uri="{FF2B5EF4-FFF2-40B4-BE49-F238E27FC236}">
                <a16:creationId xmlns:a16="http://schemas.microsoft.com/office/drawing/2014/main" id="{085C3B9C-F33C-8340-8DB0-ACB878D9919D}"/>
              </a:ext>
            </a:extLst>
          </p:cNvPr>
          <p:cNvPicPr>
            <a:picLocks noChangeAspect="1"/>
          </p:cNvPicPr>
          <p:nvPr userDrawn="1"/>
        </p:nvPicPr>
        <p:blipFill>
          <a:blip r:embed="rId3"/>
          <a:srcRect/>
          <a:stretch/>
        </p:blipFill>
        <p:spPr>
          <a:xfrm>
            <a:off x="0" y="0"/>
            <a:ext cx="12192000" cy="165100"/>
          </a:xfrm>
          <a:prstGeom prst="rect">
            <a:avLst/>
          </a:prstGeom>
        </p:spPr>
      </p:pic>
      <p:sp>
        <p:nvSpPr>
          <p:cNvPr id="9" name="Content Placeholder 2">
            <a:extLst>
              <a:ext uri="{FF2B5EF4-FFF2-40B4-BE49-F238E27FC236}">
                <a16:creationId xmlns:a16="http://schemas.microsoft.com/office/drawing/2014/main" id="{4C1C212D-EA21-2E43-99FE-661794AC19D7}"/>
              </a:ext>
            </a:extLst>
          </p:cNvPr>
          <p:cNvSpPr>
            <a:spLocks noGrp="1"/>
          </p:cNvSpPr>
          <p:nvPr>
            <p:ph sz="half" idx="10" hasCustomPrompt="1"/>
          </p:nvPr>
        </p:nvSpPr>
        <p:spPr>
          <a:xfrm>
            <a:off x="6324600" y="5346701"/>
            <a:ext cx="5172075" cy="584562"/>
          </a:xfrm>
          <a:prstGeom prst="rect">
            <a:avLst/>
          </a:prstGeom>
        </p:spPr>
        <p:txBody>
          <a:bodyPr anchor="b" anchorCtr="0">
            <a:noAutofit/>
          </a:bodyPr>
          <a:lstStyle>
            <a:lvl1pPr marL="0" indent="0" algn="ctr">
              <a:lnSpc>
                <a:spcPct val="112000"/>
              </a:lnSpc>
              <a:spcBef>
                <a:spcPts val="0"/>
              </a:spcBef>
              <a:spcAft>
                <a:spcPts val="0"/>
              </a:spcAft>
              <a:buFont typeface="Arial" panose="020B0604020202020204" pitchFamily="34" charset="0"/>
              <a:buNone/>
              <a:tabLst/>
              <a:defRPr sz="1600" b="1" i="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228600">
              <a:lnSpc>
                <a:spcPct val="150000"/>
              </a:lnSpc>
              <a:spcBef>
                <a:spcPts val="0"/>
              </a:spcBef>
              <a:spcAft>
                <a:spcPts val="1200"/>
              </a:spcAft>
              <a:buFont typeface="Arial" panose="020B0604020202020204" pitchFamily="34" charset="0"/>
              <a:buChar char="•"/>
              <a:tabLst/>
              <a:defRPr sz="1600">
                <a:solidFill>
                  <a:srgbClr val="212121"/>
                </a:solidFill>
              </a:defRPr>
            </a:lvl2pPr>
            <a:lvl3pPr marL="685800" indent="-228600">
              <a:lnSpc>
                <a:spcPct val="150000"/>
              </a:lnSpc>
              <a:spcBef>
                <a:spcPts val="0"/>
              </a:spcBef>
              <a:spcAft>
                <a:spcPts val="1200"/>
              </a:spcAft>
              <a:buFont typeface="System Font Regular"/>
              <a:buChar char="⁃"/>
              <a:tabLst/>
              <a:defRPr sz="1600">
                <a:solidFill>
                  <a:srgbClr val="212121"/>
                </a:solidFill>
              </a:defRPr>
            </a:lvl3pPr>
            <a:lvl4pPr marL="914400" indent="-228600">
              <a:lnSpc>
                <a:spcPct val="150000"/>
              </a:lnSpc>
              <a:spcBef>
                <a:spcPts val="0"/>
              </a:spcBef>
              <a:spcAft>
                <a:spcPts val="1200"/>
              </a:spcAft>
              <a:buFont typeface="Arial" panose="020B0604020202020204" pitchFamily="34" charset="0"/>
              <a:buChar char="•"/>
              <a:tabLst/>
              <a:defRPr sz="1400">
                <a:solidFill>
                  <a:srgbClr val="21212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rgbClr val="212121"/>
                </a:solidFill>
              </a:defRPr>
            </a:lvl5pPr>
            <a:lvl6pPr marL="1371600" indent="-228600">
              <a:spcBef>
                <a:spcPts val="0"/>
              </a:spcBef>
              <a:spcAft>
                <a:spcPts val="1200"/>
              </a:spcAft>
              <a:buFont typeface="Arial" panose="020B0604020202020204" pitchFamily="34" charset="0"/>
              <a:buChar char="•"/>
              <a:tabLst/>
              <a:defRPr/>
            </a:lvl6pPr>
            <a:lvl7pPr marL="1828800" indent="-228600">
              <a:defRPr/>
            </a:lvl7pPr>
            <a:lvl8pPr marL="2057400" indent="-228600">
              <a:defRPr/>
            </a:lvl8pPr>
          </a:lstStyle>
          <a:p>
            <a:pPr lvl="0"/>
            <a:r>
              <a:rPr lang="en-US"/>
              <a:t>Chart Title</a:t>
            </a:r>
          </a:p>
        </p:txBody>
      </p:sp>
    </p:spTree>
    <p:extLst>
      <p:ext uri="{BB962C8B-B14F-4D97-AF65-F5344CB8AC3E}">
        <p14:creationId xmlns:p14="http://schemas.microsoft.com/office/powerpoint/2010/main" val="1633064026"/>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page">
    <p:bg>
      <p:bgPr>
        <a:solidFill>
          <a:schemeClr val="bg2"/>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C090CA8-4E6C-A247-8781-98EB368F5950}"/>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pic>
        <p:nvPicPr>
          <p:cNvPr id="10" name="Picture 9">
            <a:extLst>
              <a:ext uri="{FF2B5EF4-FFF2-40B4-BE49-F238E27FC236}">
                <a16:creationId xmlns:a16="http://schemas.microsoft.com/office/drawing/2014/main" id="{085C3B9C-F33C-8340-8DB0-ACB878D9919D}"/>
              </a:ext>
            </a:extLst>
          </p:cNvPr>
          <p:cNvPicPr>
            <a:picLocks noChangeAspect="1"/>
          </p:cNvPicPr>
          <p:nvPr userDrawn="1"/>
        </p:nvPicPr>
        <p:blipFill>
          <a:blip r:embed="rId2"/>
          <a:srcRect/>
          <a:stretch/>
        </p:blipFill>
        <p:spPr>
          <a:xfrm>
            <a:off x="0" y="0"/>
            <a:ext cx="12192000" cy="165100"/>
          </a:xfrm>
          <a:prstGeom prst="rect">
            <a:avLst/>
          </a:prstGeom>
        </p:spPr>
      </p:pic>
      <p:graphicFrame>
        <p:nvGraphicFramePr>
          <p:cNvPr id="6" name="Content Placeholder 6">
            <a:extLst>
              <a:ext uri="{FF2B5EF4-FFF2-40B4-BE49-F238E27FC236}">
                <a16:creationId xmlns:a16="http://schemas.microsoft.com/office/drawing/2014/main" id="{DADEF27F-CC03-834D-A185-0B73C517815E}"/>
              </a:ext>
            </a:extLst>
          </p:cNvPr>
          <p:cNvGraphicFramePr>
            <a:graphicFrameLocks/>
          </p:cNvGraphicFramePr>
          <p:nvPr userDrawn="1">
            <p:extLst>
              <p:ext uri="{D42A27DB-BD31-4B8C-83A1-F6EECF244321}">
                <p14:modId xmlns:p14="http://schemas.microsoft.com/office/powerpoint/2010/main" val="1823176883"/>
              </p:ext>
            </p:extLst>
          </p:nvPr>
        </p:nvGraphicFramePr>
        <p:xfrm>
          <a:off x="685800" y="1592262"/>
          <a:ext cx="10936087" cy="4572000"/>
        </p:xfrm>
        <a:graphic>
          <a:graphicData uri="http://schemas.openxmlformats.org/drawingml/2006/table">
            <a:tbl>
              <a:tblPr firstRow="1" firstCol="1" bandRow="1">
                <a:tableStyleId>{B301B821-A1FF-4177-AEE7-76D212191A09}</a:tableStyleId>
              </a:tblPr>
              <a:tblGrid>
                <a:gridCol w="3757411">
                  <a:extLst>
                    <a:ext uri="{9D8B030D-6E8A-4147-A177-3AD203B41FA5}">
                      <a16:colId xmlns:a16="http://schemas.microsoft.com/office/drawing/2014/main" val="941155809"/>
                    </a:ext>
                  </a:extLst>
                </a:gridCol>
                <a:gridCol w="1859280">
                  <a:extLst>
                    <a:ext uri="{9D8B030D-6E8A-4147-A177-3AD203B41FA5}">
                      <a16:colId xmlns:a16="http://schemas.microsoft.com/office/drawing/2014/main" val="3853484078"/>
                    </a:ext>
                  </a:extLst>
                </a:gridCol>
                <a:gridCol w="5319396">
                  <a:extLst>
                    <a:ext uri="{9D8B030D-6E8A-4147-A177-3AD203B41FA5}">
                      <a16:colId xmlns:a16="http://schemas.microsoft.com/office/drawing/2014/main" val="3777659007"/>
                    </a:ext>
                  </a:extLst>
                </a:gridCol>
              </a:tblGrid>
              <a:tr h="347472">
                <a:tc>
                  <a:txBody>
                    <a:bodyPr/>
                    <a:lstStyle/>
                    <a:p>
                      <a:pP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Tactic</a:t>
                      </a:r>
                      <a:endParaRPr lang="en-CA" sz="120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Estimated Costs</a:t>
                      </a:r>
                      <a:endParaRPr lang="en-CA" sz="120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tcPr>
                </a:tc>
                <a:tc>
                  <a:txBody>
                    <a:bodyPr/>
                    <a:lstStyle/>
                    <a:p>
                      <a:pP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Notes</a:t>
                      </a:r>
                      <a:endParaRPr lang="en-CA" sz="120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tcPr>
                </a:tc>
                <a:extLst>
                  <a:ext uri="{0D108BD9-81ED-4DB2-BD59-A6C34878D82A}">
                    <a16:rowId xmlns:a16="http://schemas.microsoft.com/office/drawing/2014/main" val="3010858711"/>
                  </a:ext>
                </a:extLst>
              </a:tr>
              <a:tr h="347472">
                <a:tc gridSpan="3">
                  <a:txBody>
                    <a:bodyPr/>
                    <a:lstStyle/>
                    <a:p>
                      <a:pP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Sub-category</a:t>
                      </a:r>
                      <a:endParaRPr lang="en-CA" sz="120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12700" cap="flat" cmpd="sng" algn="ctr">
                      <a:solidFill>
                        <a:srgbClr val="A7A9AC"/>
                      </a:solidFill>
                      <a:prstDash val="solid"/>
                      <a:round/>
                      <a:headEnd type="none" w="med" len="med"/>
                      <a:tailEnd type="none" w="med" len="med"/>
                    </a:lnL>
                    <a:lnT w="12700" cap="flat" cmpd="sng" algn="ctr">
                      <a:solidFill>
                        <a:srgbClr val="A7A9AC"/>
                      </a:solidFill>
                      <a:prstDash val="solid"/>
                      <a:round/>
                      <a:headEnd type="none" w="med" len="med"/>
                      <a:tailEnd type="none" w="med" len="med"/>
                    </a:lnT>
                  </a:tcPr>
                </a:tc>
                <a:extLst>
                  <a:ext uri="{0D108BD9-81ED-4DB2-BD59-A6C34878D82A}">
                    <a16:rowId xmlns:a16="http://schemas.microsoft.com/office/drawing/2014/main" val="1973504128"/>
                  </a:ext>
                </a:extLst>
              </a:tr>
              <a:tr h="347472">
                <a:tc>
                  <a:txBody>
                    <a:bodyPr/>
                    <a:lstStyle/>
                    <a:p>
                      <a:pPr>
                        <a:lnSpc>
                          <a:spcPts val="1800"/>
                        </a:lnSpc>
                      </a:pPr>
                      <a:r>
                        <a:rPr lang="en-US" sz="1200" b="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err="1">
                          <a:effectLst/>
                          <a:latin typeface="Open Sans" panose="020B0606030504020204" pitchFamily="34" charset="0"/>
                          <a:ea typeface="Open Sans" panose="020B0606030504020204" pitchFamily="34" charset="0"/>
                          <a:cs typeface="Open Sans" panose="020B0606030504020204" pitchFamily="34" charset="0"/>
                        </a:rPr>
                        <a:t>amet</a:t>
                      </a:r>
                      <a:r>
                        <a:rPr lang="en-US" sz="1200">
                          <a:effectLst/>
                          <a:latin typeface="Open Sans" panose="020B0606030504020204" pitchFamily="34" charset="0"/>
                          <a:ea typeface="Open Sans" panose="020B0606030504020204" pitchFamily="34" charset="0"/>
                          <a:cs typeface="Open Sans" panose="020B0606030504020204" pitchFamily="34" charset="0"/>
                        </a:rPr>
                        <a:t>.</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62661979"/>
                  </a:ext>
                </a:extLst>
              </a:tr>
              <a:tr h="548640">
                <a:tc>
                  <a:txBody>
                    <a:bodyPr/>
                    <a:lstStyle/>
                    <a:p>
                      <a:pPr>
                        <a:lnSpc>
                          <a:spcPts val="1800"/>
                        </a:lnSpc>
                      </a:pPr>
                      <a:r>
                        <a:rPr lang="en-US" sz="1200" b="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err="1">
                          <a:effectLst/>
                          <a:latin typeface="Open Sans" panose="020B0606030504020204" pitchFamily="34" charset="0"/>
                          <a:ea typeface="Open Sans" panose="020B0606030504020204" pitchFamily="34" charset="0"/>
                          <a:cs typeface="Open Sans" panose="020B0606030504020204" pitchFamily="34" charset="0"/>
                        </a:rPr>
                        <a:t>amet</a:t>
                      </a:r>
                      <a:r>
                        <a:rPr lang="en-US" sz="1200">
                          <a:effectLst/>
                          <a:latin typeface="Open Sans" panose="020B0606030504020204" pitchFamily="34" charset="0"/>
                          <a:ea typeface="Open Sans" panose="020B0606030504020204" pitchFamily="34" charset="0"/>
                          <a:cs typeface="Open Sans" panose="020B0606030504020204" pitchFamily="34" charset="0"/>
                        </a:rPr>
                        <a:t>, </a:t>
                      </a:r>
                      <a:r>
                        <a:rPr lang="en-US" sz="1200" err="1">
                          <a:effectLst/>
                          <a:latin typeface="Open Sans" panose="020B0606030504020204" pitchFamily="34" charset="0"/>
                          <a:ea typeface="Open Sans" panose="020B0606030504020204" pitchFamily="34" charset="0"/>
                          <a:cs typeface="Open Sans" panose="020B0606030504020204" pitchFamily="34" charset="0"/>
                        </a:rPr>
                        <a:t>consectetur</a:t>
                      </a:r>
                      <a:r>
                        <a:rPr lang="en-US" sz="1200">
                          <a:effectLst/>
                          <a:latin typeface="Open Sans" panose="020B0606030504020204" pitchFamily="34" charset="0"/>
                          <a:ea typeface="Open Sans" panose="020B0606030504020204" pitchFamily="34" charset="0"/>
                          <a:cs typeface="Open Sans" panose="020B0606030504020204" pitchFamily="34" charset="0"/>
                        </a:rPr>
                        <a:t> </a:t>
                      </a:r>
                      <a:r>
                        <a:rPr lang="en-US" sz="1200" err="1">
                          <a:effectLst/>
                          <a:latin typeface="Open Sans" panose="020B0606030504020204" pitchFamily="34" charset="0"/>
                          <a:ea typeface="Open Sans" panose="020B0606030504020204" pitchFamily="34" charset="0"/>
                          <a:cs typeface="Open Sans" panose="020B0606030504020204" pitchFamily="34" charset="0"/>
                        </a:rPr>
                        <a:t>adipiscing</a:t>
                      </a:r>
                      <a:r>
                        <a:rPr lang="en-US" sz="1200">
                          <a:effectLst/>
                          <a:latin typeface="Open Sans" panose="020B0606030504020204" pitchFamily="34" charset="0"/>
                          <a:ea typeface="Open Sans" panose="020B0606030504020204" pitchFamily="34" charset="0"/>
                          <a:cs typeface="Open Sans" panose="020B0606030504020204" pitchFamily="34" charset="0"/>
                        </a:rPr>
                        <a:t> </a:t>
                      </a:r>
                      <a:r>
                        <a:rPr lang="en-US" sz="1200" err="1">
                          <a:effectLst/>
                          <a:latin typeface="Open Sans" panose="020B0606030504020204" pitchFamily="34" charset="0"/>
                          <a:ea typeface="Open Sans" panose="020B0606030504020204" pitchFamily="34" charset="0"/>
                          <a:cs typeface="Open Sans" panose="020B0606030504020204" pitchFamily="34" charset="0"/>
                        </a:rPr>
                        <a:t>elit</a:t>
                      </a:r>
                      <a:r>
                        <a:rPr lang="en-US" sz="1200">
                          <a:effectLst/>
                          <a:latin typeface="Open Sans" panose="020B0606030504020204" pitchFamily="34" charset="0"/>
                          <a:ea typeface="Open Sans" panose="020B0606030504020204" pitchFamily="34" charset="0"/>
                          <a:cs typeface="Open Sans" panose="020B0606030504020204" pitchFamily="34" charset="0"/>
                        </a:rPr>
                        <a:t>, sed do </a:t>
                      </a:r>
                      <a:r>
                        <a:rPr lang="en-US" sz="1200" err="1">
                          <a:effectLst/>
                          <a:latin typeface="Open Sans" panose="020B0606030504020204" pitchFamily="34" charset="0"/>
                          <a:ea typeface="Open Sans" panose="020B0606030504020204" pitchFamily="34" charset="0"/>
                          <a:cs typeface="Open Sans" panose="020B0606030504020204" pitchFamily="34" charset="0"/>
                        </a:rPr>
                        <a:t>eiusmod</a:t>
                      </a:r>
                      <a:r>
                        <a:rPr lang="en-US" sz="1200">
                          <a:effectLst/>
                          <a:latin typeface="Open Sans" panose="020B0606030504020204" pitchFamily="34" charset="0"/>
                          <a:ea typeface="Open Sans" panose="020B0606030504020204" pitchFamily="34" charset="0"/>
                          <a:cs typeface="Open Sans" panose="020B0606030504020204" pitchFamily="34" charset="0"/>
                        </a:rPr>
                        <a:t> </a:t>
                      </a:r>
                      <a:r>
                        <a:rPr lang="en-US" sz="1200" err="1">
                          <a:effectLst/>
                          <a:latin typeface="Open Sans" panose="020B0606030504020204" pitchFamily="34" charset="0"/>
                          <a:ea typeface="Open Sans" panose="020B0606030504020204" pitchFamily="34" charset="0"/>
                          <a:cs typeface="Open Sans" panose="020B0606030504020204" pitchFamily="34" charset="0"/>
                        </a:rPr>
                        <a:t>tempor</a:t>
                      </a:r>
                      <a:r>
                        <a:rPr lang="en-US" sz="1200">
                          <a:effectLst/>
                          <a:latin typeface="Open Sans" panose="020B0606030504020204" pitchFamily="34" charset="0"/>
                          <a:ea typeface="Open Sans" panose="020B0606030504020204" pitchFamily="34" charset="0"/>
                          <a:cs typeface="Open Sans" panose="020B0606030504020204" pitchFamily="34" charset="0"/>
                        </a:rPr>
                        <a:t> </a:t>
                      </a:r>
                      <a:r>
                        <a:rPr lang="en-US" sz="1200" err="1">
                          <a:effectLst/>
                          <a:latin typeface="Open Sans" panose="020B0606030504020204" pitchFamily="34" charset="0"/>
                          <a:ea typeface="Open Sans" panose="020B0606030504020204" pitchFamily="34" charset="0"/>
                          <a:cs typeface="Open Sans" panose="020B0606030504020204" pitchFamily="34" charset="0"/>
                        </a:rPr>
                        <a:t>incididunt</a:t>
                      </a:r>
                      <a:r>
                        <a:rPr lang="en-US" sz="1200">
                          <a:effectLst/>
                          <a:latin typeface="Open Sans" panose="020B0606030504020204" pitchFamily="34" charset="0"/>
                          <a:ea typeface="Open Sans" panose="020B0606030504020204" pitchFamily="34" charset="0"/>
                          <a:cs typeface="Open Sans" panose="020B0606030504020204" pitchFamily="34" charset="0"/>
                        </a:rPr>
                        <a:t> </a:t>
                      </a:r>
                      <a:r>
                        <a:rPr lang="en-US" sz="1200" err="1">
                          <a:effectLst/>
                          <a:latin typeface="Open Sans" panose="020B0606030504020204" pitchFamily="34" charset="0"/>
                          <a:ea typeface="Open Sans" panose="020B0606030504020204" pitchFamily="34" charset="0"/>
                          <a:cs typeface="Open Sans" panose="020B0606030504020204" pitchFamily="34" charset="0"/>
                        </a:rPr>
                        <a:t>ut</a:t>
                      </a:r>
                      <a:r>
                        <a:rPr lang="en-US" sz="1200">
                          <a:effectLst/>
                          <a:latin typeface="Open Sans" panose="020B0606030504020204" pitchFamily="34" charset="0"/>
                          <a:ea typeface="Open Sans" panose="020B0606030504020204" pitchFamily="34" charset="0"/>
                          <a:cs typeface="Open Sans" panose="020B0606030504020204" pitchFamily="34" charset="0"/>
                        </a:rPr>
                        <a:t> </a:t>
                      </a:r>
                      <a:r>
                        <a:rPr lang="en-US" sz="1200" err="1">
                          <a:effectLst/>
                          <a:latin typeface="Open Sans" panose="020B0606030504020204" pitchFamily="34" charset="0"/>
                          <a:ea typeface="Open Sans" panose="020B0606030504020204" pitchFamily="34" charset="0"/>
                          <a:cs typeface="Open Sans" panose="020B0606030504020204" pitchFamily="34" charset="0"/>
                        </a:rPr>
                        <a:t>labore</a:t>
                      </a:r>
                      <a:r>
                        <a:rPr lang="en-US" sz="1200">
                          <a:effectLst/>
                          <a:latin typeface="Open Sans" panose="020B0606030504020204" pitchFamily="34" charset="0"/>
                          <a:ea typeface="Open Sans" panose="020B0606030504020204" pitchFamily="34" charset="0"/>
                          <a:cs typeface="Open Sans" panose="020B0606030504020204" pitchFamily="34" charset="0"/>
                        </a:rPr>
                        <a:t> et dolore magna </a:t>
                      </a:r>
                      <a:r>
                        <a:rPr lang="en-US" sz="1200" err="1">
                          <a:effectLst/>
                          <a:latin typeface="Open Sans" panose="020B0606030504020204" pitchFamily="34" charset="0"/>
                          <a:ea typeface="Open Sans" panose="020B0606030504020204" pitchFamily="34" charset="0"/>
                          <a:cs typeface="Open Sans" panose="020B0606030504020204" pitchFamily="34" charset="0"/>
                        </a:rPr>
                        <a:t>aliqua</a:t>
                      </a:r>
                      <a:r>
                        <a:rPr lang="en-US" sz="1200">
                          <a:effectLst/>
                          <a:latin typeface="Open Sans" panose="020B0606030504020204" pitchFamily="34" charset="0"/>
                          <a:ea typeface="Open Sans" panose="020B0606030504020204" pitchFamily="34" charset="0"/>
                          <a:cs typeface="Open Sans" panose="020B0606030504020204" pitchFamily="34" charset="0"/>
                        </a:rPr>
                        <a:t>.</a:t>
                      </a:r>
                      <a:endParaRPr lang="en-CA" sz="120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328827410"/>
                  </a:ext>
                </a:extLst>
              </a:tr>
              <a:tr h="347472">
                <a:tc>
                  <a:txBody>
                    <a:bodyPr/>
                    <a:lstStyle/>
                    <a:p>
                      <a:pPr>
                        <a:lnSpc>
                          <a:spcPts val="1800"/>
                        </a:lnSpc>
                      </a:pPr>
                      <a:r>
                        <a:rPr lang="en-US" sz="1200" b="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err="1">
                          <a:effectLst/>
                          <a:latin typeface="Open Sans" panose="020B0606030504020204" pitchFamily="34" charset="0"/>
                          <a:ea typeface="Open Sans" panose="020B0606030504020204" pitchFamily="34" charset="0"/>
                          <a:cs typeface="Open Sans" panose="020B0606030504020204" pitchFamily="34" charset="0"/>
                        </a:rPr>
                        <a:t>amet</a:t>
                      </a:r>
                      <a:r>
                        <a:rPr lang="en-US" sz="1200">
                          <a:effectLst/>
                          <a:latin typeface="Open Sans" panose="020B0606030504020204" pitchFamily="34" charset="0"/>
                          <a:ea typeface="Open Sans" panose="020B0606030504020204" pitchFamily="34" charset="0"/>
                          <a:cs typeface="Open Sans" panose="020B0606030504020204" pitchFamily="34" charset="0"/>
                        </a:rPr>
                        <a:t>.</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4130644667"/>
                  </a:ext>
                </a:extLst>
              </a:tr>
              <a:tr h="347472">
                <a:tc>
                  <a:txBody>
                    <a:bodyPr/>
                    <a:lstStyle/>
                    <a:p>
                      <a:pPr>
                        <a:lnSpc>
                          <a:spcPts val="1800"/>
                        </a:lnSpc>
                      </a:pPr>
                      <a:r>
                        <a:rPr lang="en-US" sz="1200" b="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err="1">
                          <a:effectLst/>
                          <a:latin typeface="Open Sans" panose="020B0606030504020204" pitchFamily="34" charset="0"/>
                          <a:ea typeface="Open Sans" panose="020B0606030504020204" pitchFamily="34" charset="0"/>
                          <a:cs typeface="Open Sans" panose="020B0606030504020204" pitchFamily="34" charset="0"/>
                        </a:rPr>
                        <a:t>amet</a:t>
                      </a:r>
                      <a:r>
                        <a:rPr lang="en-US" sz="1200">
                          <a:effectLst/>
                          <a:latin typeface="Open Sans" panose="020B0606030504020204" pitchFamily="34" charset="0"/>
                          <a:ea typeface="Open Sans" panose="020B0606030504020204" pitchFamily="34" charset="0"/>
                          <a:cs typeface="Open Sans" panose="020B0606030504020204" pitchFamily="34" charset="0"/>
                        </a:rPr>
                        <a:t>.</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569979991"/>
                  </a:ext>
                </a:extLst>
              </a:tr>
              <a:tr h="347472">
                <a:tc>
                  <a:txBody>
                    <a:bodyPr/>
                    <a:lstStyle/>
                    <a:p>
                      <a:pPr>
                        <a:lnSpc>
                          <a:spcPts val="1800"/>
                        </a:lnSpc>
                      </a:pPr>
                      <a:r>
                        <a:rPr lang="en-US" sz="1200" b="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err="1">
                          <a:effectLst/>
                          <a:latin typeface="Open Sans" panose="020B0606030504020204" pitchFamily="34" charset="0"/>
                          <a:ea typeface="Open Sans" panose="020B0606030504020204" pitchFamily="34" charset="0"/>
                          <a:cs typeface="Open Sans" panose="020B0606030504020204" pitchFamily="34" charset="0"/>
                        </a:rPr>
                        <a:t>amet</a:t>
                      </a:r>
                      <a:r>
                        <a:rPr lang="en-US" sz="1200">
                          <a:effectLst/>
                          <a:latin typeface="Open Sans" panose="020B0606030504020204" pitchFamily="34" charset="0"/>
                          <a:ea typeface="Open Sans" panose="020B0606030504020204" pitchFamily="34" charset="0"/>
                          <a:cs typeface="Open Sans" panose="020B0606030504020204" pitchFamily="34" charset="0"/>
                        </a:rPr>
                        <a:t>.</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203540054"/>
                  </a:ext>
                </a:extLst>
              </a:tr>
              <a:tr h="548640">
                <a:tc>
                  <a:txBody>
                    <a:bodyPr/>
                    <a:lstStyle/>
                    <a:p>
                      <a:pPr>
                        <a:lnSpc>
                          <a:spcPts val="1800"/>
                        </a:lnSpc>
                      </a:pPr>
                      <a:r>
                        <a:rPr lang="en-US" sz="1200" b="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err="1">
                          <a:effectLst/>
                          <a:latin typeface="Open Sans" panose="020B0606030504020204" pitchFamily="34" charset="0"/>
                          <a:ea typeface="Open Sans" panose="020B0606030504020204" pitchFamily="34" charset="0"/>
                          <a:cs typeface="Open Sans" panose="020B0606030504020204" pitchFamily="34" charset="0"/>
                        </a:rPr>
                        <a:t>amet</a:t>
                      </a:r>
                      <a:r>
                        <a:rPr lang="en-US" sz="1200">
                          <a:effectLst/>
                          <a:latin typeface="Open Sans" panose="020B0606030504020204" pitchFamily="34" charset="0"/>
                          <a:ea typeface="Open Sans" panose="020B0606030504020204" pitchFamily="34" charset="0"/>
                          <a:cs typeface="Open Sans" panose="020B0606030504020204" pitchFamily="34" charset="0"/>
                        </a:rPr>
                        <a:t>, </a:t>
                      </a:r>
                      <a:r>
                        <a:rPr lang="en-US" sz="1200" err="1">
                          <a:effectLst/>
                          <a:latin typeface="Open Sans" panose="020B0606030504020204" pitchFamily="34" charset="0"/>
                          <a:ea typeface="Open Sans" panose="020B0606030504020204" pitchFamily="34" charset="0"/>
                          <a:cs typeface="Open Sans" panose="020B0606030504020204" pitchFamily="34" charset="0"/>
                        </a:rPr>
                        <a:t>consectetur</a:t>
                      </a:r>
                      <a:r>
                        <a:rPr lang="en-US" sz="1200">
                          <a:effectLst/>
                          <a:latin typeface="Open Sans" panose="020B0606030504020204" pitchFamily="34" charset="0"/>
                          <a:ea typeface="Open Sans" panose="020B0606030504020204" pitchFamily="34" charset="0"/>
                          <a:cs typeface="Open Sans" panose="020B0606030504020204" pitchFamily="34" charset="0"/>
                        </a:rPr>
                        <a:t> </a:t>
                      </a:r>
                      <a:r>
                        <a:rPr lang="en-US" sz="1200" err="1">
                          <a:effectLst/>
                          <a:latin typeface="Open Sans" panose="020B0606030504020204" pitchFamily="34" charset="0"/>
                          <a:ea typeface="Open Sans" panose="020B0606030504020204" pitchFamily="34" charset="0"/>
                          <a:cs typeface="Open Sans" panose="020B0606030504020204" pitchFamily="34" charset="0"/>
                        </a:rPr>
                        <a:t>adipiscing</a:t>
                      </a:r>
                      <a:r>
                        <a:rPr lang="en-US" sz="1200">
                          <a:effectLst/>
                          <a:latin typeface="Open Sans" panose="020B0606030504020204" pitchFamily="34" charset="0"/>
                          <a:ea typeface="Open Sans" panose="020B0606030504020204" pitchFamily="34" charset="0"/>
                          <a:cs typeface="Open Sans" panose="020B0606030504020204" pitchFamily="34" charset="0"/>
                        </a:rPr>
                        <a:t> </a:t>
                      </a:r>
                      <a:r>
                        <a:rPr lang="en-US" sz="1200" err="1">
                          <a:effectLst/>
                          <a:latin typeface="Open Sans" panose="020B0606030504020204" pitchFamily="34" charset="0"/>
                          <a:ea typeface="Open Sans" panose="020B0606030504020204" pitchFamily="34" charset="0"/>
                          <a:cs typeface="Open Sans" panose="020B0606030504020204" pitchFamily="34" charset="0"/>
                        </a:rPr>
                        <a:t>elit</a:t>
                      </a:r>
                      <a:r>
                        <a:rPr lang="en-US" sz="1200">
                          <a:effectLst/>
                          <a:latin typeface="Open Sans" panose="020B0606030504020204" pitchFamily="34" charset="0"/>
                          <a:ea typeface="Open Sans" panose="020B0606030504020204" pitchFamily="34" charset="0"/>
                          <a:cs typeface="Open Sans" panose="020B0606030504020204" pitchFamily="34" charset="0"/>
                        </a:rPr>
                        <a:t>, sed do </a:t>
                      </a:r>
                      <a:r>
                        <a:rPr lang="en-US" sz="1200" err="1">
                          <a:effectLst/>
                          <a:latin typeface="Open Sans" panose="020B0606030504020204" pitchFamily="34" charset="0"/>
                          <a:ea typeface="Open Sans" panose="020B0606030504020204" pitchFamily="34" charset="0"/>
                          <a:cs typeface="Open Sans" panose="020B0606030504020204" pitchFamily="34" charset="0"/>
                        </a:rPr>
                        <a:t>eiusmod</a:t>
                      </a:r>
                      <a:r>
                        <a:rPr lang="en-US" sz="1200">
                          <a:effectLst/>
                          <a:latin typeface="Open Sans" panose="020B0606030504020204" pitchFamily="34" charset="0"/>
                          <a:ea typeface="Open Sans" panose="020B0606030504020204" pitchFamily="34" charset="0"/>
                          <a:cs typeface="Open Sans" panose="020B0606030504020204" pitchFamily="34" charset="0"/>
                        </a:rPr>
                        <a:t> </a:t>
                      </a:r>
                      <a:r>
                        <a:rPr lang="en-US" sz="1200" err="1">
                          <a:effectLst/>
                          <a:latin typeface="Open Sans" panose="020B0606030504020204" pitchFamily="34" charset="0"/>
                          <a:ea typeface="Open Sans" panose="020B0606030504020204" pitchFamily="34" charset="0"/>
                          <a:cs typeface="Open Sans" panose="020B0606030504020204" pitchFamily="34" charset="0"/>
                        </a:rPr>
                        <a:t>tempor</a:t>
                      </a:r>
                      <a:r>
                        <a:rPr lang="en-US" sz="1200">
                          <a:effectLst/>
                          <a:latin typeface="Open Sans" panose="020B0606030504020204" pitchFamily="34" charset="0"/>
                          <a:ea typeface="Open Sans" panose="020B0606030504020204" pitchFamily="34" charset="0"/>
                          <a:cs typeface="Open Sans" panose="020B0606030504020204" pitchFamily="34" charset="0"/>
                        </a:rPr>
                        <a:t> </a:t>
                      </a:r>
                      <a:r>
                        <a:rPr lang="en-US" sz="1200" err="1">
                          <a:effectLst/>
                          <a:latin typeface="Open Sans" panose="020B0606030504020204" pitchFamily="34" charset="0"/>
                          <a:ea typeface="Open Sans" panose="020B0606030504020204" pitchFamily="34" charset="0"/>
                          <a:cs typeface="Open Sans" panose="020B0606030504020204" pitchFamily="34" charset="0"/>
                        </a:rPr>
                        <a:t>incididunt</a:t>
                      </a:r>
                      <a:r>
                        <a:rPr lang="en-US" sz="1200">
                          <a:effectLst/>
                          <a:latin typeface="Open Sans" panose="020B0606030504020204" pitchFamily="34" charset="0"/>
                          <a:ea typeface="Open Sans" panose="020B0606030504020204" pitchFamily="34" charset="0"/>
                          <a:cs typeface="Open Sans" panose="020B0606030504020204" pitchFamily="34" charset="0"/>
                        </a:rPr>
                        <a:t> </a:t>
                      </a:r>
                      <a:r>
                        <a:rPr lang="en-US" sz="1200" err="1">
                          <a:effectLst/>
                          <a:latin typeface="Open Sans" panose="020B0606030504020204" pitchFamily="34" charset="0"/>
                          <a:ea typeface="Open Sans" panose="020B0606030504020204" pitchFamily="34" charset="0"/>
                          <a:cs typeface="Open Sans" panose="020B0606030504020204" pitchFamily="34" charset="0"/>
                        </a:rPr>
                        <a:t>ut</a:t>
                      </a:r>
                      <a:r>
                        <a:rPr lang="en-US" sz="1200">
                          <a:effectLst/>
                          <a:latin typeface="Open Sans" panose="020B0606030504020204" pitchFamily="34" charset="0"/>
                          <a:ea typeface="Open Sans" panose="020B0606030504020204" pitchFamily="34" charset="0"/>
                          <a:cs typeface="Open Sans" panose="020B0606030504020204" pitchFamily="34" charset="0"/>
                        </a:rPr>
                        <a:t> </a:t>
                      </a:r>
                      <a:r>
                        <a:rPr lang="en-US" sz="1200" err="1">
                          <a:effectLst/>
                          <a:latin typeface="Open Sans" panose="020B0606030504020204" pitchFamily="34" charset="0"/>
                          <a:ea typeface="Open Sans" panose="020B0606030504020204" pitchFamily="34" charset="0"/>
                          <a:cs typeface="Open Sans" panose="020B0606030504020204" pitchFamily="34" charset="0"/>
                        </a:rPr>
                        <a:t>labore</a:t>
                      </a:r>
                      <a:r>
                        <a:rPr lang="en-US" sz="1200">
                          <a:effectLst/>
                          <a:latin typeface="Open Sans" panose="020B0606030504020204" pitchFamily="34" charset="0"/>
                          <a:ea typeface="Open Sans" panose="020B0606030504020204" pitchFamily="34" charset="0"/>
                          <a:cs typeface="Open Sans" panose="020B0606030504020204" pitchFamily="34" charset="0"/>
                        </a:rPr>
                        <a:t> et dolore magna </a:t>
                      </a:r>
                      <a:r>
                        <a:rPr lang="en-US" sz="1200" err="1">
                          <a:effectLst/>
                          <a:latin typeface="Open Sans" panose="020B0606030504020204" pitchFamily="34" charset="0"/>
                          <a:ea typeface="Open Sans" panose="020B0606030504020204" pitchFamily="34" charset="0"/>
                          <a:cs typeface="Open Sans" panose="020B0606030504020204" pitchFamily="34" charset="0"/>
                        </a:rPr>
                        <a:t>aliqua</a:t>
                      </a:r>
                      <a:r>
                        <a:rPr lang="en-US" sz="1200">
                          <a:effectLst/>
                          <a:latin typeface="Open Sans" panose="020B0606030504020204" pitchFamily="34" charset="0"/>
                          <a:ea typeface="Open Sans" panose="020B0606030504020204" pitchFamily="34" charset="0"/>
                          <a:cs typeface="Open Sans" panose="020B0606030504020204" pitchFamily="34" charset="0"/>
                        </a:rPr>
                        <a:t>.</a:t>
                      </a:r>
                      <a:endParaRPr lang="en-CA" sz="120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750944801"/>
                  </a:ext>
                </a:extLst>
              </a:tr>
              <a:tr h="347472">
                <a:tc>
                  <a:txBody>
                    <a:bodyPr/>
                    <a:lstStyle/>
                    <a:p>
                      <a:pPr>
                        <a:lnSpc>
                          <a:spcPts val="1800"/>
                        </a:lnSpc>
                      </a:pPr>
                      <a:r>
                        <a:rPr lang="en-US" sz="1200" b="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err="1">
                          <a:effectLst/>
                          <a:latin typeface="Open Sans" panose="020B0606030504020204" pitchFamily="34" charset="0"/>
                          <a:ea typeface="Open Sans" panose="020B0606030504020204" pitchFamily="34" charset="0"/>
                          <a:cs typeface="Open Sans" panose="020B0606030504020204" pitchFamily="34" charset="0"/>
                        </a:rPr>
                        <a:t>amet</a:t>
                      </a:r>
                      <a:r>
                        <a:rPr lang="en-US" sz="1200">
                          <a:effectLst/>
                          <a:latin typeface="Open Sans" panose="020B0606030504020204" pitchFamily="34" charset="0"/>
                          <a:ea typeface="Open Sans" panose="020B0606030504020204" pitchFamily="34" charset="0"/>
                          <a:cs typeface="Open Sans" panose="020B0606030504020204" pitchFamily="34" charset="0"/>
                        </a:rPr>
                        <a:t>.</a:t>
                      </a:r>
                      <a:endParaRPr lang="en-CA" sz="1200" b="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3633896557"/>
                  </a:ext>
                </a:extLst>
              </a:tr>
              <a:tr h="347472">
                <a:tc>
                  <a:txBody>
                    <a:bodyPr/>
                    <a:lstStyle/>
                    <a:p>
                      <a:pPr>
                        <a:lnSpc>
                          <a:spcPts val="1800"/>
                        </a:lnSpc>
                      </a:pPr>
                      <a:r>
                        <a:rPr lang="en-US" sz="1200" b="1" i="0">
                          <a:effectLst/>
                          <a:latin typeface="Open Sans Semibold" panose="020B0606030504020204" pitchFamily="34" charset="0"/>
                          <a:ea typeface="Open Sans Semibold" panose="020B0606030504020204" pitchFamily="34" charset="0"/>
                          <a:cs typeface="Open Sans Semibold" panose="020B0606030504020204" pitchFamily="34" charset="0"/>
                        </a:rPr>
                        <a:t>Subtotal</a:t>
                      </a:r>
                      <a:endParaRPr lang="en-CA" sz="1200" b="1" i="0">
                        <a:effectLst/>
                        <a:latin typeface="Open Sans Semibold" panose="020B0606030504020204" pitchFamily="34" charset="0"/>
                        <a:ea typeface="Open Sans Semibold" panose="020B0606030504020204" pitchFamily="34" charset="0"/>
                        <a:cs typeface="Open Sans Semibold"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b="1" i="0">
                          <a:effectLst/>
                          <a:latin typeface="Open Sans Semibold" panose="020B0606030504020204" pitchFamily="34" charset="0"/>
                          <a:ea typeface="Open Sans Semibold" panose="020B0606030504020204" pitchFamily="34" charset="0"/>
                          <a:cs typeface="Open Sans Semibold" panose="020B0606030504020204" pitchFamily="34" charset="0"/>
                        </a:rPr>
                        <a:t>$9,000.00</a:t>
                      </a:r>
                      <a:endParaRPr lang="en-CA" sz="1200" b="1" i="0">
                        <a:effectLst/>
                        <a:latin typeface="Open Sans Semibold" panose="020B0606030504020204" pitchFamily="34" charset="0"/>
                        <a:ea typeface="Open Sans Semibold" panose="020B0606030504020204" pitchFamily="34" charset="0"/>
                        <a:cs typeface="Open Sans Semibold"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endParaRPr lang="en-CA" sz="1600">
                        <a:effectLst/>
                        <a:latin typeface="Times" panose="02020603050405020304" pitchFamily="18" charset="0"/>
                        <a:ea typeface="Times" panose="02020603050405020304" pitchFamily="18" charset="0"/>
                        <a:cs typeface="Times New Roman" panose="02020603050405020304" pitchFamily="18"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057125131"/>
                  </a:ext>
                </a:extLst>
              </a:tr>
              <a:tr h="347472">
                <a:tc>
                  <a:txBody>
                    <a:bodyPr/>
                    <a:lstStyle/>
                    <a:p>
                      <a:pPr>
                        <a:lnSpc>
                          <a:spcPts val="1800"/>
                        </a:lnSpc>
                      </a:pPr>
                      <a:r>
                        <a:rPr lang="en-US" sz="1200" b="1" i="0">
                          <a:effectLst/>
                          <a:latin typeface="Open Sans Semibold" panose="020B0606030504020204" pitchFamily="34" charset="0"/>
                          <a:ea typeface="Open Sans Semibold" panose="020B0606030504020204" pitchFamily="34" charset="0"/>
                          <a:cs typeface="Open Sans Semibold" panose="020B0606030504020204" pitchFamily="34" charset="0"/>
                        </a:rPr>
                        <a:t>15% fee</a:t>
                      </a:r>
                      <a:endParaRPr lang="en-CA" sz="1200" b="1" i="0">
                        <a:effectLst/>
                        <a:latin typeface="Open Sans Semibold" panose="020B0606030504020204" pitchFamily="34" charset="0"/>
                        <a:ea typeface="Open Sans Semibold" panose="020B0606030504020204" pitchFamily="34" charset="0"/>
                        <a:cs typeface="Open Sans Semibold"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b="1" i="0">
                          <a:effectLst/>
                          <a:latin typeface="Open Sans Semibold" panose="020B0606030504020204" pitchFamily="34" charset="0"/>
                          <a:ea typeface="Open Sans Semibold" panose="020B0606030504020204" pitchFamily="34" charset="0"/>
                          <a:cs typeface="Open Sans Semibold" panose="020B0606030504020204" pitchFamily="34" charset="0"/>
                        </a:rPr>
                        <a:t>$1,350.00</a:t>
                      </a:r>
                      <a:endParaRPr lang="en-CA" sz="1200" b="1" i="0">
                        <a:effectLst/>
                        <a:latin typeface="Open Sans Semibold" panose="020B0606030504020204" pitchFamily="34" charset="0"/>
                        <a:ea typeface="Open Sans Semibold" panose="020B0606030504020204" pitchFamily="34" charset="0"/>
                        <a:cs typeface="Open Sans Semibold"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400">
                          <a:effectLst/>
                        </a:rPr>
                        <a:t> </a:t>
                      </a:r>
                      <a:endParaRPr lang="en-CA" sz="1600">
                        <a:effectLst/>
                        <a:latin typeface="Times" panose="02020603050405020304" pitchFamily="18" charset="0"/>
                        <a:ea typeface="Times" panose="02020603050405020304" pitchFamily="18" charset="0"/>
                        <a:cs typeface="Times New Roman" panose="02020603050405020304" pitchFamily="18"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3505721934"/>
                  </a:ext>
                </a:extLst>
              </a:tr>
              <a:tr h="347472">
                <a:tc>
                  <a:txBody>
                    <a:bodyPr/>
                    <a:lstStyle/>
                    <a:p>
                      <a:pPr>
                        <a:lnSpc>
                          <a:spcPts val="1800"/>
                        </a:lnSpc>
                      </a:pPr>
                      <a:r>
                        <a:rPr lang="en-US" sz="1200" b="1" i="0">
                          <a:effectLst/>
                          <a:latin typeface="Open Sans" panose="020B0606030504020204" pitchFamily="34" charset="0"/>
                          <a:ea typeface="Open Sans" panose="020B0606030504020204" pitchFamily="34" charset="0"/>
                          <a:cs typeface="Open Sans" panose="020B0606030504020204" pitchFamily="34" charset="0"/>
                        </a:rPr>
                        <a:t>Total</a:t>
                      </a:r>
                      <a:endParaRPr lang="en-CA" sz="1200" b="1" i="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b="1" i="0">
                          <a:effectLst/>
                          <a:latin typeface="Open Sans" panose="020B0606030504020204" pitchFamily="34" charset="0"/>
                          <a:ea typeface="Open Sans" panose="020B0606030504020204" pitchFamily="34" charset="0"/>
                          <a:cs typeface="Open Sans" panose="020B0606030504020204" pitchFamily="34" charset="0"/>
                        </a:rPr>
                        <a:t>$10,350.00</a:t>
                      </a:r>
                      <a:endParaRPr lang="en-CA" sz="1200" b="1" i="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endParaRPr lang="en-CA" sz="1600">
                        <a:effectLst/>
                        <a:latin typeface="Times" panose="02020603050405020304" pitchFamily="18" charset="0"/>
                        <a:ea typeface="Times" panose="02020603050405020304" pitchFamily="18" charset="0"/>
                        <a:cs typeface="Times New Roman" panose="02020603050405020304" pitchFamily="18"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680747694"/>
                  </a:ext>
                </a:extLst>
              </a:tr>
            </a:tbl>
          </a:graphicData>
        </a:graphic>
      </p:graphicFrame>
    </p:spTree>
    <p:extLst>
      <p:ext uri="{BB962C8B-B14F-4D97-AF65-F5344CB8AC3E}">
        <p14:creationId xmlns:p14="http://schemas.microsoft.com/office/powerpoint/2010/main" val="105457879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age">
    <p:bg>
      <p:bgPr>
        <a:solidFill>
          <a:schemeClr val="bg2"/>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C090CA8-4E6C-A247-8781-98EB368F5950}"/>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pic>
        <p:nvPicPr>
          <p:cNvPr id="10" name="Picture 9">
            <a:extLst>
              <a:ext uri="{FF2B5EF4-FFF2-40B4-BE49-F238E27FC236}">
                <a16:creationId xmlns:a16="http://schemas.microsoft.com/office/drawing/2014/main" id="{085C3B9C-F33C-8340-8DB0-ACB878D9919D}"/>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2562375358"/>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etural presentation page">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5241A-FE81-E045-A53F-CCB1ECEF6369}"/>
              </a:ext>
            </a:extLst>
          </p:cNvPr>
          <p:cNvSpPr>
            <a:spLocks noGrp="1"/>
          </p:cNvSpPr>
          <p:nvPr>
            <p:ph type="title"/>
          </p:nvPr>
        </p:nvSpPr>
        <p:spPr>
          <a:xfrm>
            <a:off x="599585" y="705274"/>
            <a:ext cx="10897200" cy="627189"/>
          </a:xfrm>
          <a:prstGeom prst="rect">
            <a:avLst/>
          </a:prstGeom>
        </p:spPr>
        <p:txBody>
          <a:bodyPr anchor="t"/>
          <a:lstStyle>
            <a:lvl1pPr>
              <a:defRPr sz="2600" b="1" i="0" spc="5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pic>
        <p:nvPicPr>
          <p:cNvPr id="6" name="Picture 5">
            <a:extLst>
              <a:ext uri="{FF2B5EF4-FFF2-40B4-BE49-F238E27FC236}">
                <a16:creationId xmlns:a16="http://schemas.microsoft.com/office/drawing/2014/main" id="{39CE587E-971A-AE4C-A03D-10208DBE7F6A}"/>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782256650"/>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Closing slide">
    <p:bg>
      <p:bgPr>
        <a:solidFill>
          <a:schemeClr val="accent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B55DD1-AEE8-0B4A-8BF7-3E7E9CFB17C0}"/>
              </a:ext>
            </a:extLst>
          </p:cNvPr>
          <p:cNvPicPr>
            <a:picLocks noChangeAspect="1"/>
          </p:cNvPicPr>
          <p:nvPr userDrawn="1"/>
        </p:nvPicPr>
        <p:blipFill>
          <a:blip r:embed="rId2"/>
          <a:stretch>
            <a:fillRect/>
          </a:stretch>
        </p:blipFill>
        <p:spPr>
          <a:xfrm>
            <a:off x="4367561" y="2145162"/>
            <a:ext cx="3456878" cy="2343646"/>
          </a:xfrm>
          <a:prstGeom prst="rect">
            <a:avLst/>
          </a:prstGeom>
        </p:spPr>
      </p:pic>
      <p:pic>
        <p:nvPicPr>
          <p:cNvPr id="4" name="Picture 3">
            <a:extLst>
              <a:ext uri="{FF2B5EF4-FFF2-40B4-BE49-F238E27FC236}">
                <a16:creationId xmlns:a16="http://schemas.microsoft.com/office/drawing/2014/main" id="{A8B73D73-65C6-F840-B924-81F2EF1B5BCE}"/>
              </a:ext>
            </a:extLst>
          </p:cNvPr>
          <p:cNvPicPr>
            <a:picLocks noChangeAspect="1"/>
          </p:cNvPicPr>
          <p:nvPr userDrawn="1"/>
        </p:nvPicPr>
        <p:blipFill>
          <a:blip r:embed="rId3"/>
          <a:srcRect/>
          <a:stretch/>
        </p:blipFill>
        <p:spPr>
          <a:xfrm>
            <a:off x="0" y="0"/>
            <a:ext cx="12192000" cy="165100"/>
          </a:xfrm>
          <a:prstGeom prst="rect">
            <a:avLst/>
          </a:prstGeom>
        </p:spPr>
      </p:pic>
    </p:spTree>
    <p:extLst>
      <p:ext uri="{BB962C8B-B14F-4D97-AF65-F5344CB8AC3E}">
        <p14:creationId xmlns:p14="http://schemas.microsoft.com/office/powerpoint/2010/main" val="3319096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section title page – red">
    <p:bg>
      <p:bgPr>
        <a:solidFill>
          <a:schemeClr val="tx2"/>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682FE4F-D602-7347-B9F6-0C6B7E7CD228}"/>
              </a:ext>
            </a:extLst>
          </p:cNvPr>
          <p:cNvSpPr>
            <a:spLocks noGrp="1"/>
          </p:cNvSpPr>
          <p:nvPr>
            <p:ph type="ctrTitle"/>
          </p:nvPr>
        </p:nvSpPr>
        <p:spPr>
          <a:xfrm>
            <a:off x="590924" y="838200"/>
            <a:ext cx="10905751" cy="2284568"/>
          </a:xfrm>
          <a:prstGeom prst="rect">
            <a:avLst/>
          </a:prstGeom>
        </p:spPr>
        <p:txBody>
          <a:bodyPr anchor="b">
            <a:noAutofit/>
          </a:bodyPr>
          <a:lstStyle>
            <a:lvl1pPr algn="l">
              <a:defRPr sz="4400" b="1" i="0" spc="100" baseline="0">
                <a:solidFill>
                  <a:schemeClr val="bg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sp>
        <p:nvSpPr>
          <p:cNvPr id="9" name="Subtitle 2">
            <a:extLst>
              <a:ext uri="{FF2B5EF4-FFF2-40B4-BE49-F238E27FC236}">
                <a16:creationId xmlns:a16="http://schemas.microsoft.com/office/drawing/2014/main" id="{4A70CACF-03AD-CC46-92EA-48723E127CE6}"/>
              </a:ext>
            </a:extLst>
          </p:cNvPr>
          <p:cNvSpPr>
            <a:spLocks noGrp="1"/>
          </p:cNvSpPr>
          <p:nvPr>
            <p:ph type="subTitle" idx="1"/>
          </p:nvPr>
        </p:nvSpPr>
        <p:spPr>
          <a:xfrm>
            <a:off x="590924" y="3238578"/>
            <a:ext cx="10905751" cy="538730"/>
          </a:xfrm>
          <a:prstGeom prst="rect">
            <a:avLst/>
          </a:prstGeom>
        </p:spPr>
        <p:txBody>
          <a:bodyPr anchor="t">
            <a:noAutofit/>
          </a:bodyPr>
          <a:lstStyle>
            <a:lvl1pPr marL="0" indent="0" algn="l">
              <a:buNone/>
              <a:defRPr sz="2000" b="1" i="0" spc="50" baseline="0">
                <a:solidFill>
                  <a:schemeClr val="bg2"/>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Rectangle 6">
            <a:extLst>
              <a:ext uri="{FF2B5EF4-FFF2-40B4-BE49-F238E27FC236}">
                <a16:creationId xmlns:a16="http://schemas.microsoft.com/office/drawing/2014/main" id="{FF702637-AA50-8B42-A91A-9134A912646D}"/>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187C936-565D-CE42-B5B8-6DB284C0D31B}"/>
              </a:ext>
            </a:extLst>
          </p:cNvPr>
          <p:cNvPicPr>
            <a:picLocks noChangeAspect="1"/>
          </p:cNvPicPr>
          <p:nvPr userDrawn="1"/>
        </p:nvPicPr>
        <p:blipFill>
          <a:blip r:embed="rId2"/>
          <a:stretch>
            <a:fillRect/>
          </a:stretch>
        </p:blipFill>
        <p:spPr>
          <a:xfrm>
            <a:off x="9553575" y="6057900"/>
            <a:ext cx="1943100" cy="457200"/>
          </a:xfrm>
          <a:prstGeom prst="rect">
            <a:avLst/>
          </a:prstGeom>
        </p:spPr>
      </p:pic>
      <p:pic>
        <p:nvPicPr>
          <p:cNvPr id="3" name="Picture 2">
            <a:extLst>
              <a:ext uri="{FF2B5EF4-FFF2-40B4-BE49-F238E27FC236}">
                <a16:creationId xmlns:a16="http://schemas.microsoft.com/office/drawing/2014/main" id="{5EAD217B-C783-2542-B203-819ED621AC9A}"/>
              </a:ext>
            </a:extLst>
          </p:cNvPr>
          <p:cNvPicPr>
            <a:picLocks noChangeAspect="1"/>
          </p:cNvPicPr>
          <p:nvPr userDrawn="1"/>
        </p:nvPicPr>
        <p:blipFill>
          <a:blip r:embed="rId3"/>
          <a:srcRect/>
          <a:stretch/>
        </p:blipFill>
        <p:spPr>
          <a:xfrm>
            <a:off x="0" y="0"/>
            <a:ext cx="12192000" cy="165100"/>
          </a:xfrm>
          <a:prstGeom prst="rect">
            <a:avLst/>
          </a:prstGeom>
        </p:spPr>
      </p:pic>
    </p:spTree>
    <p:extLst>
      <p:ext uri="{BB962C8B-B14F-4D97-AF65-F5344CB8AC3E}">
        <p14:creationId xmlns:p14="http://schemas.microsoft.com/office/powerpoint/2010/main" val="84693466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title page – yellow">
    <p:bg>
      <p:bgPr>
        <a:solidFill>
          <a:srgbClr val="FABD0F"/>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682FE4F-D602-7347-B9F6-0C6B7E7CD228}"/>
              </a:ext>
            </a:extLst>
          </p:cNvPr>
          <p:cNvSpPr>
            <a:spLocks noGrp="1"/>
          </p:cNvSpPr>
          <p:nvPr>
            <p:ph type="ctrTitle"/>
          </p:nvPr>
        </p:nvSpPr>
        <p:spPr>
          <a:xfrm>
            <a:off x="590924" y="838200"/>
            <a:ext cx="10905751" cy="2284568"/>
          </a:xfrm>
          <a:prstGeom prst="rect">
            <a:avLst/>
          </a:prstGeom>
        </p:spPr>
        <p:txBody>
          <a:bodyPr anchor="b">
            <a:noAutofit/>
          </a:bodyPr>
          <a:lstStyle>
            <a:lvl1pPr algn="l">
              <a:defRPr sz="4400" b="1" i="0" spc="100" baseline="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sp>
        <p:nvSpPr>
          <p:cNvPr id="9" name="Subtitle 2">
            <a:extLst>
              <a:ext uri="{FF2B5EF4-FFF2-40B4-BE49-F238E27FC236}">
                <a16:creationId xmlns:a16="http://schemas.microsoft.com/office/drawing/2014/main" id="{4A70CACF-03AD-CC46-92EA-48723E127CE6}"/>
              </a:ext>
            </a:extLst>
          </p:cNvPr>
          <p:cNvSpPr>
            <a:spLocks noGrp="1"/>
          </p:cNvSpPr>
          <p:nvPr>
            <p:ph type="subTitle" idx="1"/>
          </p:nvPr>
        </p:nvSpPr>
        <p:spPr>
          <a:xfrm>
            <a:off x="590924" y="3238578"/>
            <a:ext cx="10905751" cy="538730"/>
          </a:xfrm>
          <a:prstGeom prst="rect">
            <a:avLst/>
          </a:prstGeom>
        </p:spPr>
        <p:txBody>
          <a:bodyPr anchor="t">
            <a:noAutofit/>
          </a:bodyPr>
          <a:lstStyle>
            <a:lvl1pPr marL="0" indent="0" algn="l">
              <a:buNone/>
              <a:defRPr sz="2000" b="1" i="0" spc="50" baseline="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Rectangle 6">
            <a:extLst>
              <a:ext uri="{FF2B5EF4-FFF2-40B4-BE49-F238E27FC236}">
                <a16:creationId xmlns:a16="http://schemas.microsoft.com/office/drawing/2014/main" id="{FF702637-AA50-8B42-A91A-9134A912646D}"/>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187C936-565D-CE42-B5B8-6DB284C0D31B}"/>
              </a:ext>
            </a:extLst>
          </p:cNvPr>
          <p:cNvPicPr>
            <a:picLocks noChangeAspect="1"/>
          </p:cNvPicPr>
          <p:nvPr userDrawn="1"/>
        </p:nvPicPr>
        <p:blipFill>
          <a:blip r:embed="rId2"/>
          <a:stretch>
            <a:fillRect/>
          </a:stretch>
        </p:blipFill>
        <p:spPr>
          <a:xfrm>
            <a:off x="9553575" y="6057900"/>
            <a:ext cx="1943100" cy="457200"/>
          </a:xfrm>
          <a:prstGeom prst="rect">
            <a:avLst/>
          </a:prstGeom>
        </p:spPr>
      </p:pic>
      <p:pic>
        <p:nvPicPr>
          <p:cNvPr id="3" name="Picture 2">
            <a:extLst>
              <a:ext uri="{FF2B5EF4-FFF2-40B4-BE49-F238E27FC236}">
                <a16:creationId xmlns:a16="http://schemas.microsoft.com/office/drawing/2014/main" id="{5EAD217B-C783-2542-B203-819ED621AC9A}"/>
              </a:ext>
            </a:extLst>
          </p:cNvPr>
          <p:cNvPicPr>
            <a:picLocks noChangeAspect="1"/>
          </p:cNvPicPr>
          <p:nvPr userDrawn="1"/>
        </p:nvPicPr>
        <p:blipFill>
          <a:blip r:embed="rId3"/>
          <a:srcRect/>
          <a:stretch/>
        </p:blipFill>
        <p:spPr>
          <a:xfrm flipH="1">
            <a:off x="0" y="0"/>
            <a:ext cx="12192000" cy="165100"/>
          </a:xfrm>
          <a:prstGeom prst="rect">
            <a:avLst/>
          </a:prstGeom>
        </p:spPr>
      </p:pic>
    </p:spTree>
    <p:extLst>
      <p:ext uri="{BB962C8B-B14F-4D97-AF65-F5344CB8AC3E}">
        <p14:creationId xmlns:p14="http://schemas.microsoft.com/office/powerpoint/2010/main" val="201364287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section title page – grey">
    <p:bg>
      <p:bgPr>
        <a:solidFill>
          <a:schemeClr val="bg1"/>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682FE4F-D602-7347-B9F6-0C6B7E7CD228}"/>
              </a:ext>
            </a:extLst>
          </p:cNvPr>
          <p:cNvSpPr>
            <a:spLocks noGrp="1"/>
          </p:cNvSpPr>
          <p:nvPr>
            <p:ph type="ctrTitle"/>
          </p:nvPr>
        </p:nvSpPr>
        <p:spPr>
          <a:xfrm>
            <a:off x="590924" y="838200"/>
            <a:ext cx="10905751" cy="2284568"/>
          </a:xfrm>
          <a:prstGeom prst="rect">
            <a:avLst/>
          </a:prstGeom>
        </p:spPr>
        <p:txBody>
          <a:bodyPr anchor="b">
            <a:noAutofit/>
          </a:bodyPr>
          <a:lstStyle>
            <a:lvl1pPr algn="l">
              <a:defRPr sz="4400" b="1" i="0" spc="100" baseline="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sp>
        <p:nvSpPr>
          <p:cNvPr id="9" name="Subtitle 2">
            <a:extLst>
              <a:ext uri="{FF2B5EF4-FFF2-40B4-BE49-F238E27FC236}">
                <a16:creationId xmlns:a16="http://schemas.microsoft.com/office/drawing/2014/main" id="{4A70CACF-03AD-CC46-92EA-48723E127CE6}"/>
              </a:ext>
            </a:extLst>
          </p:cNvPr>
          <p:cNvSpPr>
            <a:spLocks noGrp="1"/>
          </p:cNvSpPr>
          <p:nvPr>
            <p:ph type="subTitle" idx="1"/>
          </p:nvPr>
        </p:nvSpPr>
        <p:spPr>
          <a:xfrm>
            <a:off x="590924" y="3238578"/>
            <a:ext cx="10905751" cy="538730"/>
          </a:xfrm>
          <a:prstGeom prst="rect">
            <a:avLst/>
          </a:prstGeom>
        </p:spPr>
        <p:txBody>
          <a:bodyPr anchor="t">
            <a:noAutofit/>
          </a:bodyPr>
          <a:lstStyle>
            <a:lvl1pPr marL="0" indent="0" algn="l">
              <a:buNone/>
              <a:defRPr sz="2000" b="1" i="0" spc="50" baseline="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Rectangle 6">
            <a:extLst>
              <a:ext uri="{FF2B5EF4-FFF2-40B4-BE49-F238E27FC236}">
                <a16:creationId xmlns:a16="http://schemas.microsoft.com/office/drawing/2014/main" id="{FF702637-AA50-8B42-A91A-9134A912646D}"/>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187C936-565D-CE42-B5B8-6DB284C0D31B}"/>
              </a:ext>
            </a:extLst>
          </p:cNvPr>
          <p:cNvPicPr>
            <a:picLocks noChangeAspect="1"/>
          </p:cNvPicPr>
          <p:nvPr userDrawn="1"/>
        </p:nvPicPr>
        <p:blipFill>
          <a:blip r:embed="rId2"/>
          <a:stretch>
            <a:fillRect/>
          </a:stretch>
        </p:blipFill>
        <p:spPr>
          <a:xfrm>
            <a:off x="9553575" y="6057900"/>
            <a:ext cx="1943100" cy="457200"/>
          </a:xfrm>
          <a:prstGeom prst="rect">
            <a:avLst/>
          </a:prstGeom>
        </p:spPr>
      </p:pic>
      <p:pic>
        <p:nvPicPr>
          <p:cNvPr id="3" name="Picture 2">
            <a:extLst>
              <a:ext uri="{FF2B5EF4-FFF2-40B4-BE49-F238E27FC236}">
                <a16:creationId xmlns:a16="http://schemas.microsoft.com/office/drawing/2014/main" id="{5EAD217B-C783-2542-B203-819ED621AC9A}"/>
              </a:ext>
            </a:extLst>
          </p:cNvPr>
          <p:cNvPicPr>
            <a:picLocks noChangeAspect="1"/>
          </p:cNvPicPr>
          <p:nvPr userDrawn="1"/>
        </p:nvPicPr>
        <p:blipFill>
          <a:blip r:embed="rId3"/>
          <a:srcRect/>
          <a:stretch/>
        </p:blipFill>
        <p:spPr>
          <a:xfrm>
            <a:off x="0" y="0"/>
            <a:ext cx="12192000" cy="165100"/>
          </a:xfrm>
          <a:prstGeom prst="rect">
            <a:avLst/>
          </a:prstGeom>
        </p:spPr>
      </p:pic>
    </p:spTree>
    <p:extLst>
      <p:ext uri="{BB962C8B-B14F-4D97-AF65-F5344CB8AC3E}">
        <p14:creationId xmlns:p14="http://schemas.microsoft.com/office/powerpoint/2010/main" val="1276565855"/>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 paragraph / quote page">
    <p:bg>
      <p:bgPr>
        <a:solidFill>
          <a:schemeClr val="bg1"/>
        </a:solidFill>
        <a:effectLst/>
      </p:bgPr>
    </p:bg>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74B1D494-1163-FD4D-87D9-F88FDD14180A}"/>
              </a:ext>
            </a:extLst>
          </p:cNvPr>
          <p:cNvSpPr>
            <a:spLocks noGrp="1"/>
          </p:cNvSpPr>
          <p:nvPr>
            <p:ph sz="half" idx="1" hasCustomPrompt="1"/>
          </p:nvPr>
        </p:nvSpPr>
        <p:spPr>
          <a:xfrm>
            <a:off x="1515533" y="838200"/>
            <a:ext cx="9160934" cy="4876800"/>
          </a:xfrm>
          <a:prstGeom prst="rect">
            <a:avLst/>
          </a:prstGeom>
        </p:spPr>
        <p:txBody>
          <a:bodyPr anchor="ctr">
            <a:noAutofit/>
          </a:bodyPr>
          <a:lstStyle>
            <a:lvl1pPr marL="0" indent="0" algn="ctr">
              <a:lnSpc>
                <a:spcPct val="150000"/>
              </a:lnSpc>
              <a:spcBef>
                <a:spcPts val="0"/>
              </a:spcBef>
              <a:spcAft>
                <a:spcPts val="1200"/>
              </a:spcAft>
              <a:buFont typeface="Arial" panose="020B0604020202020204" pitchFamily="34" charset="0"/>
              <a:buNone/>
              <a:tabLst/>
              <a:defRPr sz="2200" b="1" i="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a:t>Click to edit Master title style</a:t>
            </a:r>
          </a:p>
        </p:txBody>
      </p:sp>
      <p:pic>
        <p:nvPicPr>
          <p:cNvPr id="6" name="Picture 5">
            <a:extLst>
              <a:ext uri="{FF2B5EF4-FFF2-40B4-BE49-F238E27FC236}">
                <a16:creationId xmlns:a16="http://schemas.microsoft.com/office/drawing/2014/main" id="{39CE587E-971A-AE4C-A03D-10208DBE7F6A}"/>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350513772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page – one colum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5241A-FE81-E045-A53F-CCB1ECEF6369}"/>
              </a:ext>
            </a:extLst>
          </p:cNvPr>
          <p:cNvSpPr>
            <a:spLocks noGrp="1"/>
          </p:cNvSpPr>
          <p:nvPr>
            <p:ph type="title"/>
          </p:nvPr>
        </p:nvSpPr>
        <p:spPr>
          <a:xfrm>
            <a:off x="599585" y="705274"/>
            <a:ext cx="10897200"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sp>
        <p:nvSpPr>
          <p:cNvPr id="11" name="Content Placeholder 2">
            <a:extLst>
              <a:ext uri="{FF2B5EF4-FFF2-40B4-BE49-F238E27FC236}">
                <a16:creationId xmlns:a16="http://schemas.microsoft.com/office/drawing/2014/main" id="{74B1D494-1163-FD4D-87D9-F88FDD14180A}"/>
              </a:ext>
            </a:extLst>
          </p:cNvPr>
          <p:cNvSpPr>
            <a:spLocks noGrp="1"/>
          </p:cNvSpPr>
          <p:nvPr>
            <p:ph sz="half" idx="1"/>
          </p:nvPr>
        </p:nvSpPr>
        <p:spPr>
          <a:xfrm>
            <a:off x="599585" y="1442852"/>
            <a:ext cx="10897090"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a:t>Seventh level</a:t>
            </a:r>
          </a:p>
        </p:txBody>
      </p:sp>
      <p:pic>
        <p:nvPicPr>
          <p:cNvPr id="6" name="Picture 5">
            <a:extLst>
              <a:ext uri="{FF2B5EF4-FFF2-40B4-BE49-F238E27FC236}">
                <a16:creationId xmlns:a16="http://schemas.microsoft.com/office/drawing/2014/main" id="{39CE587E-971A-AE4C-A03D-10208DBE7F6A}"/>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354082220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page – two columns">
    <p:bg>
      <p:bgPr>
        <a:solidFill>
          <a:schemeClr val="bg2"/>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292A029-F549-3740-BF04-29AC6D613DB7}"/>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sp>
        <p:nvSpPr>
          <p:cNvPr id="10" name="Content Placeholder 2">
            <a:extLst>
              <a:ext uri="{FF2B5EF4-FFF2-40B4-BE49-F238E27FC236}">
                <a16:creationId xmlns:a16="http://schemas.microsoft.com/office/drawing/2014/main" id="{E4710339-FCEB-864A-BE99-139C449C3056}"/>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a:t>Seventh level</a:t>
            </a:r>
          </a:p>
        </p:txBody>
      </p:sp>
      <p:sp>
        <p:nvSpPr>
          <p:cNvPr id="11" name="Content Placeholder 2">
            <a:extLst>
              <a:ext uri="{FF2B5EF4-FFF2-40B4-BE49-F238E27FC236}">
                <a16:creationId xmlns:a16="http://schemas.microsoft.com/office/drawing/2014/main" id="{090E677D-56A4-5F4D-AB35-5014A471F121}"/>
              </a:ext>
            </a:extLst>
          </p:cNvPr>
          <p:cNvSpPr>
            <a:spLocks noGrp="1"/>
          </p:cNvSpPr>
          <p:nvPr>
            <p:ph sz="half" idx="13"/>
          </p:nvPr>
        </p:nvSpPr>
        <p:spPr>
          <a:xfrm>
            <a:off x="6228860"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a:t>Seventh level</a:t>
            </a:r>
          </a:p>
        </p:txBody>
      </p:sp>
      <p:pic>
        <p:nvPicPr>
          <p:cNvPr id="13" name="Picture 12">
            <a:extLst>
              <a:ext uri="{FF2B5EF4-FFF2-40B4-BE49-F238E27FC236}">
                <a16:creationId xmlns:a16="http://schemas.microsoft.com/office/drawing/2014/main" id="{ED84E749-3BF0-CF43-BD8D-E70FC16313E4}"/>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1774644089"/>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page with photo">
    <p:bg>
      <p:bgPr>
        <a:solidFill>
          <a:schemeClr val="bg2"/>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292A029-F549-3740-BF04-29AC6D613DB7}"/>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sp>
        <p:nvSpPr>
          <p:cNvPr id="11" name="Content Placeholder 2">
            <a:extLst>
              <a:ext uri="{FF2B5EF4-FFF2-40B4-BE49-F238E27FC236}">
                <a16:creationId xmlns:a16="http://schemas.microsoft.com/office/drawing/2014/main" id="{01DB2C69-F649-2E41-A435-292B23F4B621}"/>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a:t>Seventh level</a:t>
            </a:r>
          </a:p>
        </p:txBody>
      </p:sp>
      <p:pic>
        <p:nvPicPr>
          <p:cNvPr id="10" name="Picture 9">
            <a:extLst>
              <a:ext uri="{FF2B5EF4-FFF2-40B4-BE49-F238E27FC236}">
                <a16:creationId xmlns:a16="http://schemas.microsoft.com/office/drawing/2014/main" id="{9A518E54-571D-EE4F-9DB6-F9EF51BA09D4}"/>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150289007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page with call-out box – grey">
    <p:bg>
      <p:bgPr>
        <a:solidFill>
          <a:schemeClr val="bg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6CA14FC-D5E3-E847-A5CB-16350B11CE2F}"/>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sp>
        <p:nvSpPr>
          <p:cNvPr id="10" name="Text Placeholder 4">
            <a:extLst>
              <a:ext uri="{FF2B5EF4-FFF2-40B4-BE49-F238E27FC236}">
                <a16:creationId xmlns:a16="http://schemas.microsoft.com/office/drawing/2014/main" id="{FE50E892-DFEC-B148-BD77-F7F79A8B6B33}"/>
              </a:ext>
            </a:extLst>
          </p:cNvPr>
          <p:cNvSpPr>
            <a:spLocks noGrp="1"/>
          </p:cNvSpPr>
          <p:nvPr>
            <p:ph type="body" sz="quarter" idx="10" hasCustomPrompt="1"/>
          </p:nvPr>
        </p:nvSpPr>
        <p:spPr>
          <a:xfrm>
            <a:off x="6324600" y="1591200"/>
            <a:ext cx="5170199" cy="2560124"/>
          </a:xfrm>
          <a:prstGeom prst="roundRect">
            <a:avLst>
              <a:gd name="adj" fmla="val 193"/>
            </a:avLst>
          </a:prstGeom>
          <a:solidFill>
            <a:schemeClr val="bg1"/>
          </a:solidFill>
          <a:ln w="12700">
            <a:noFill/>
          </a:ln>
        </p:spPr>
        <p:txBody>
          <a:bodyPr wrap="square" lIns="457200" tIns="457200" rIns="457200" bIns="457200" anchor="t" anchorCtr="0">
            <a:spAutoFit/>
          </a:bodyPr>
          <a:lstStyle>
            <a:lvl1pPr marL="0" indent="0">
              <a:lnSpc>
                <a:spcPts val="2560"/>
              </a:lnSpc>
              <a:spcBef>
                <a:spcPts val="0"/>
              </a:spcBef>
              <a:spcAft>
                <a:spcPts val="0"/>
              </a:spcAft>
              <a:buNone/>
              <a:defRPr b="1" i="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Suspendisse</a:t>
            </a:r>
            <a:r>
              <a:rPr lang="en-US"/>
              <a:t> </a:t>
            </a:r>
            <a:r>
              <a:rPr lang="en-US" err="1"/>
              <a:t>mollis</a:t>
            </a:r>
            <a:r>
              <a:rPr lang="en-US"/>
              <a:t> </a:t>
            </a:r>
            <a:r>
              <a:rPr lang="en-US" err="1"/>
              <a:t>laoreet</a:t>
            </a:r>
            <a:r>
              <a:rPr lang="en-US"/>
              <a:t> </a:t>
            </a:r>
            <a:r>
              <a:rPr lang="en-US" err="1"/>
              <a:t>faucibus</a:t>
            </a:r>
            <a:r>
              <a:rPr lang="en-US"/>
              <a:t>. </a:t>
            </a:r>
            <a:r>
              <a:rPr lang="en-US" err="1"/>
              <a:t>Vivamus</a:t>
            </a:r>
            <a:r>
              <a:rPr lang="en-US"/>
              <a:t> </a:t>
            </a:r>
            <a:r>
              <a:rPr lang="en-US" err="1"/>
              <a:t>condimentum</a:t>
            </a:r>
            <a:r>
              <a:rPr lang="en-US"/>
              <a:t> magna at </a:t>
            </a:r>
            <a:r>
              <a:rPr lang="en-US" err="1"/>
              <a:t>neque</a:t>
            </a:r>
            <a:r>
              <a:rPr lang="en-US"/>
              <a:t> convallis, id vestibulum nisi </a:t>
            </a:r>
            <a:r>
              <a:rPr lang="en-US" err="1"/>
              <a:t>vulputate</a:t>
            </a:r>
            <a:r>
              <a:rPr lang="en-US"/>
              <a:t>. Sed fermentum </a:t>
            </a:r>
            <a:r>
              <a:rPr lang="en-US" err="1"/>
              <a:t>leo</a:t>
            </a:r>
            <a:r>
              <a:rPr lang="en-US"/>
              <a:t> </a:t>
            </a:r>
            <a:r>
              <a:rPr lang="en-US" err="1"/>
              <a:t>enim</a:t>
            </a:r>
            <a:r>
              <a:rPr lang="en-US"/>
              <a:t>.</a:t>
            </a:r>
          </a:p>
        </p:txBody>
      </p:sp>
      <p:sp>
        <p:nvSpPr>
          <p:cNvPr id="8" name="Content Placeholder 2">
            <a:extLst>
              <a:ext uri="{FF2B5EF4-FFF2-40B4-BE49-F238E27FC236}">
                <a16:creationId xmlns:a16="http://schemas.microsoft.com/office/drawing/2014/main" id="{FCA88CE5-A779-0641-85F6-BEC2C1831BA1}"/>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a:t>Seventh level</a:t>
            </a:r>
          </a:p>
        </p:txBody>
      </p:sp>
      <p:sp>
        <p:nvSpPr>
          <p:cNvPr id="11" name="Rectangle 10">
            <a:extLst>
              <a:ext uri="{FF2B5EF4-FFF2-40B4-BE49-F238E27FC236}">
                <a16:creationId xmlns:a16="http://schemas.microsoft.com/office/drawing/2014/main" id="{EE5711D0-D8F4-4A49-9587-EDE19A5ED6DB}"/>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E9453333-0FCD-FF41-A359-6DE7E02F2E3E}"/>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49006320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B04B3BC-6B9E-CB4D-9108-631CA69A8E5E}"/>
              </a:ext>
            </a:extLst>
          </p:cNvPr>
          <p:cNvSpPr>
            <a:spLocks noGrp="1"/>
          </p:cNvSpPr>
          <p:nvPr>
            <p:ph type="body" idx="1"/>
          </p:nvPr>
        </p:nvSpPr>
        <p:spPr>
          <a:xfrm>
            <a:off x="598843" y="1436913"/>
            <a:ext cx="10897832" cy="4735287"/>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2" name="Title Placeholder 1">
            <a:extLst>
              <a:ext uri="{FF2B5EF4-FFF2-40B4-BE49-F238E27FC236}">
                <a16:creationId xmlns:a16="http://schemas.microsoft.com/office/drawing/2014/main" id="{CD8A628D-071D-1D45-B08E-140D1CE667CC}"/>
              </a:ext>
            </a:extLst>
          </p:cNvPr>
          <p:cNvSpPr>
            <a:spLocks noGrp="1"/>
          </p:cNvSpPr>
          <p:nvPr>
            <p:ph type="title"/>
          </p:nvPr>
        </p:nvSpPr>
        <p:spPr>
          <a:xfrm>
            <a:off x="598843" y="759701"/>
            <a:ext cx="10897832" cy="643142"/>
          </a:xfrm>
          <a:prstGeom prst="rect">
            <a:avLst/>
          </a:prstGeom>
        </p:spPr>
        <p:txBody>
          <a:bodyPr vert="horz" lIns="91440" tIns="45720" rIns="91440" bIns="45720" rtlCol="0" anchor="t">
            <a:noAutofit/>
          </a:bodyPr>
          <a:lstStyle/>
          <a:p>
            <a:r>
              <a:rPr lang="en-US"/>
              <a:t>Click to edit Master title style</a:t>
            </a:r>
          </a:p>
        </p:txBody>
      </p:sp>
    </p:spTree>
    <p:extLst>
      <p:ext uri="{BB962C8B-B14F-4D97-AF65-F5344CB8AC3E}">
        <p14:creationId xmlns:p14="http://schemas.microsoft.com/office/powerpoint/2010/main" val="2921470179"/>
      </p:ext>
    </p:extLst>
  </p:cSld>
  <p:clrMap bg1="lt1" tx1="dk1" bg2="lt2" tx2="dk2" accent1="accent1" accent2="accent2" accent3="accent3" accent4="accent4" accent5="accent5" accent6="accent6" hlink="hlink" folHlink="folHlink"/>
  <p:sldLayoutIdLst>
    <p:sldLayoutId id="2147483649" r:id="rId1"/>
    <p:sldLayoutId id="2147483690" r:id="rId2"/>
    <p:sldLayoutId id="2147483699" r:id="rId3"/>
    <p:sldLayoutId id="2147483697" r:id="rId4"/>
    <p:sldLayoutId id="2147483703" r:id="rId5"/>
    <p:sldLayoutId id="2147483687" r:id="rId6"/>
    <p:sldLayoutId id="2147483688" r:id="rId7"/>
    <p:sldLayoutId id="2147483695" r:id="rId8"/>
    <p:sldLayoutId id="2147483689" r:id="rId9"/>
    <p:sldLayoutId id="2147483698" r:id="rId10"/>
    <p:sldLayoutId id="2147483700" r:id="rId11"/>
    <p:sldLayoutId id="2147483701" r:id="rId12"/>
    <p:sldLayoutId id="2147483696" r:id="rId13"/>
    <p:sldLayoutId id="2147483693" r:id="rId14"/>
    <p:sldLayoutId id="2147483694" r:id="rId15"/>
    <p:sldLayoutId id="2147483704" r:id="rId16"/>
    <p:sldLayoutId id="2147483705" r:id="rId17"/>
    <p:sldLayoutId id="2147483702" r:id="rId18"/>
    <p:sldLayoutId id="2147483655" r:id="rId19"/>
  </p:sldLayoutIdLst>
  <p:hf sldNum="0" hdr="0" ftr="0"/>
  <p:txStyles>
    <p:titleStyle>
      <a:lvl1pPr algn="l" defTabSz="914400" rtl="0" eaLnBrk="1" latinLnBrk="0" hangingPunct="1">
        <a:lnSpc>
          <a:spcPct val="90000"/>
        </a:lnSpc>
        <a:spcBef>
          <a:spcPct val="0"/>
        </a:spcBef>
        <a:buNone/>
        <a:defRPr sz="2600" b="1" i="0" kern="120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p:titleStyle>
    <p:bodyStyle>
      <a:lvl1pPr marL="228600" indent="-228600" algn="l" defTabSz="914400" rtl="0" eaLnBrk="1" latinLnBrk="0" hangingPunct="1">
        <a:lnSpc>
          <a:spcPct val="150000"/>
        </a:lnSpc>
        <a:spcBef>
          <a:spcPts val="0"/>
        </a:spcBef>
        <a:spcAft>
          <a:spcPts val="1200"/>
        </a:spcAft>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228600" algn="l" defTabSz="914400" rtl="0" eaLnBrk="1" latinLnBrk="0" hangingPunct="1">
        <a:lnSpc>
          <a:spcPct val="150000"/>
        </a:lnSpc>
        <a:spcBef>
          <a:spcPts val="0"/>
        </a:spcBef>
        <a:spcAft>
          <a:spcPts val="1200"/>
        </a:spcAft>
        <a:buFont typeface="Arial" panose="020B0604020202020204" pitchFamily="34" charset="0"/>
        <a:buChar char="•"/>
        <a:tabLst/>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85800" indent="-225425" algn="l" defTabSz="914400" rtl="0" eaLnBrk="1" latinLnBrk="0" hangingPunct="1">
        <a:lnSpc>
          <a:spcPct val="150000"/>
        </a:lnSpc>
        <a:spcBef>
          <a:spcPts val="0"/>
        </a:spcBef>
        <a:spcAft>
          <a:spcPts val="1200"/>
        </a:spcAft>
        <a:buFont typeface="System Font Regular"/>
        <a:buChar char="⁃"/>
        <a:tabLst/>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14400" indent="-225425" algn="l" defTabSz="914400" rtl="0" eaLnBrk="1" latinLnBrk="0" hangingPunct="1">
        <a:lnSpc>
          <a:spcPct val="150000"/>
        </a:lnSpc>
        <a:spcBef>
          <a:spcPts val="0"/>
        </a:spcBef>
        <a:spcAft>
          <a:spcPts val="1200"/>
        </a:spcAft>
        <a:buFont typeface="Arial" panose="020B0604020202020204" pitchFamily="34" charset="0"/>
        <a:buChar char="•"/>
        <a:tabLst/>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371600" indent="-225425" algn="l" defTabSz="914400" rtl="0" eaLnBrk="1" latinLnBrk="0" hangingPunct="1">
        <a:lnSpc>
          <a:spcPct val="150000"/>
        </a:lnSpc>
        <a:spcBef>
          <a:spcPts val="0"/>
        </a:spcBef>
        <a:spcAft>
          <a:spcPts val="1200"/>
        </a:spcAft>
        <a:buFont typeface="Arial" panose="020B0604020202020204" pitchFamily="34" charset="0"/>
        <a:buChar char="•"/>
        <a:tabLst/>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6pPr>
      <a:lvl7pPr marL="1600200" indent="-228600" algn="l" defTabSz="914400" rtl="0" eaLnBrk="1" latinLnBrk="0" hangingPunct="1">
        <a:lnSpc>
          <a:spcPct val="150000"/>
        </a:lnSpc>
        <a:spcBef>
          <a:spcPts val="0"/>
        </a:spcBef>
        <a:spcAft>
          <a:spcPts val="1200"/>
        </a:spcAft>
        <a:buFont typeface="Arial" panose="020B0604020202020204" pitchFamily="34" charset="0"/>
        <a:buChar char="•"/>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7pPr>
      <a:lvl8pPr marL="1828800" indent="-228600" algn="l" defTabSz="914400" rtl="0" eaLnBrk="1" latinLnBrk="0" hangingPunct="1">
        <a:lnSpc>
          <a:spcPct val="150000"/>
        </a:lnSpc>
        <a:spcBef>
          <a:spcPts val="0"/>
        </a:spcBef>
        <a:spcAft>
          <a:spcPts val="1200"/>
        </a:spcAft>
        <a:buFont typeface="Arial" panose="020B0604020202020204" pitchFamily="34" charset="0"/>
        <a:buChar char="•"/>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8pPr>
      <a:lvl9pPr marL="2057400" indent="-228600" algn="l" defTabSz="914400" rtl="0" eaLnBrk="1" latinLnBrk="0" hangingPunct="1">
        <a:lnSpc>
          <a:spcPct val="150000"/>
        </a:lnSpc>
        <a:spcBef>
          <a:spcPts val="0"/>
        </a:spcBef>
        <a:spcAft>
          <a:spcPts val="1200"/>
        </a:spcAft>
        <a:buFont typeface="Arial" panose="020B0604020202020204" pitchFamily="34" charset="0"/>
        <a:buChar char="•"/>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8" userDrawn="1">
          <p15:clr>
            <a:srgbClr val="F26B43"/>
          </p15:clr>
        </p15:guide>
        <p15:guide id="2" pos="432" userDrawn="1">
          <p15:clr>
            <a:srgbClr val="F26B43"/>
          </p15:clr>
        </p15:guide>
        <p15:guide id="3" orient="horz" pos="1003" userDrawn="1">
          <p15:clr>
            <a:srgbClr val="F26B43"/>
          </p15:clr>
        </p15:guide>
        <p15:guide id="4" orient="horz" pos="1224" userDrawn="1">
          <p15:clr>
            <a:srgbClr val="F26B43"/>
          </p15:clr>
        </p15:guide>
        <p15:guide id="6" orient="horz" pos="4104" userDrawn="1">
          <p15:clr>
            <a:srgbClr val="F26B43"/>
          </p15:clr>
        </p15:guide>
        <p15:guide id="8" pos="3696" userDrawn="1">
          <p15:clr>
            <a:srgbClr val="F26B43"/>
          </p15:clr>
        </p15:guide>
        <p15:guide id="9" pos="3984" userDrawn="1">
          <p15:clr>
            <a:srgbClr val="F26B43"/>
          </p15:clr>
        </p15:guide>
        <p15:guide id="10" pos="7242" userDrawn="1">
          <p15:clr>
            <a:srgbClr val="F26B43"/>
          </p15:clr>
        </p15:guide>
        <p15:guide id="11" orient="horz" pos="3168" userDrawn="1">
          <p15:clr>
            <a:srgbClr val="F26B43"/>
          </p15:clr>
        </p15:guide>
        <p15:guide id="12" orient="horz" pos="3888" userDrawn="1">
          <p15:clr>
            <a:srgbClr val="F26B43"/>
          </p15:clr>
        </p15:guide>
        <p15:guide id="13" orient="horz" pos="367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www.queensu.ca/academic-calendar/search/?search=elec+497"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www.queensu.ca/academic-calendar/engineering-applied-sciences/complementary-studies/"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j.battle@queensu.ca" TargetMode="External"/><Relationship Id="rId2" Type="http://schemas.openxmlformats.org/officeDocument/2006/relationships/hyperlink" Target="mailto:irina.pavich@queensu.ca" TargetMode="External"/><Relationship Id="rId1" Type="http://schemas.openxmlformats.org/officeDocument/2006/relationships/slideLayout" Target="../slideLayouts/slideLayout6.xml"/><Relationship Id="rId6" Type="http://schemas.openxmlformats.org/officeDocument/2006/relationships/hyperlink" Target="https://www.ece.queensu.ca/undergraduate/contacts.html" TargetMode="External"/><Relationship Id="rId5" Type="http://schemas.openxmlformats.org/officeDocument/2006/relationships/hyperlink" Target="mailto:ceugradchair@queensu.ca" TargetMode="External"/><Relationship Id="rId4" Type="http://schemas.openxmlformats.org/officeDocument/2006/relationships/hyperlink" Target="mailto:eeugradchair@queensu.ca"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ece.queensu.ca/undergraduate/electrical-engineering/streams.html" TargetMode="External"/><Relationship Id="rId2" Type="http://schemas.openxmlformats.org/officeDocument/2006/relationships/hyperlink" Target="https://www.ece.queensu.ca/undergraduate/computer-engineering/streams.html"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my.engineering.queensu.ca/Current-Students/Registration-Guide/files/Prerequisite_CorequisiteWaiver.pdf"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queensu.ca/registrar/registration/student-guide#enrolment-appointment"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mailto:solus@queensu.ca" TargetMode="External"/><Relationship Id="rId2" Type="http://schemas.openxmlformats.org/officeDocument/2006/relationships/hyperlink" Target="https://www.queensu.ca/registrar/resources/solus-help#netid-logging-in"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careers.queensu.ca/students/build-experience-jobsinternshipsvolunteering/employment-programs/queens-undergraduate" TargetMode="External"/><Relationship Id="rId2" Type="http://schemas.openxmlformats.org/officeDocument/2006/relationships/hyperlink" Target="https://careers.queensu.ca/"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www.ece.queensu.ca/undergraduate/computer-engineering/degree-planning.html" TargetMode="External"/><Relationship Id="rId2" Type="http://schemas.openxmlformats.org/officeDocument/2006/relationships/hyperlink" Target="https://www.ece.queensu.ca/undergraduate/electrical-engineering/degree-planning.html"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queensu.ca/registrar/node/74#course-selection" TargetMode="External"/><Relationship Id="rId2" Type="http://schemas.openxmlformats.org/officeDocument/2006/relationships/hyperlink" Target="https://www.queensu.ca/registrar/node/74#enrolment-appointment" TargetMode="External"/><Relationship Id="rId1" Type="http://schemas.openxmlformats.org/officeDocument/2006/relationships/slideLayout" Target="../slideLayouts/slideLayout6.xml"/><Relationship Id="rId5" Type="http://schemas.openxmlformats.org/officeDocument/2006/relationships/hyperlink" Target="https://www.queensu.ca/registrar/node/74#add-enrol" TargetMode="External"/><Relationship Id="rId4" Type="http://schemas.openxmlformats.org/officeDocument/2006/relationships/hyperlink" Target="https://www.queensu.ca/registrar/node/74#open-enrolment"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8" Type="http://schemas.openxmlformats.org/officeDocument/2006/relationships/hyperlink" Target="https://engineering.queensu.ca/Current-Students/forms-online.html" TargetMode="External"/><Relationship Id="rId3" Type="http://schemas.openxmlformats.org/officeDocument/2006/relationships/hyperlink" Target="https://www.queensu.ca/registrar/" TargetMode="External"/><Relationship Id="rId7" Type="http://schemas.openxmlformats.org/officeDocument/2006/relationships/hyperlink" Target="https://engineering.queensu.ca/current-students/index.html" TargetMode="External"/><Relationship Id="rId2" Type="http://schemas.openxmlformats.org/officeDocument/2006/relationships/hyperlink" Target="https://www.queensu.ca/academic-calendar/engineering-applied-sciences/academic-plans/" TargetMode="External"/><Relationship Id="rId1" Type="http://schemas.openxmlformats.org/officeDocument/2006/relationships/slideLayout" Target="../slideLayouts/slideLayout6.xml"/><Relationship Id="rId6" Type="http://schemas.openxmlformats.org/officeDocument/2006/relationships/hyperlink" Target="https://www.queensu.ca/registrar/resources/solus-help" TargetMode="External"/><Relationship Id="rId11" Type="http://schemas.openxmlformats.org/officeDocument/2006/relationships/hyperlink" Target="https://www.ece.queensu.ca/undergraduate/contacts.html" TargetMode="External"/><Relationship Id="rId5" Type="http://schemas.openxmlformats.org/officeDocument/2006/relationships/hyperlink" Target="https://www.queensu.ca/registrar/key-dates" TargetMode="External"/><Relationship Id="rId10" Type="http://schemas.openxmlformats.org/officeDocument/2006/relationships/hyperlink" Target="https://www.ece.queensu.ca/people/faculty" TargetMode="External"/><Relationship Id="rId4" Type="http://schemas.openxmlformats.org/officeDocument/2006/relationships/hyperlink" Target="https://www.queensu.ca/registrar/tuition-fees/undergraduate" TargetMode="External"/><Relationship Id="rId9" Type="http://schemas.openxmlformats.org/officeDocument/2006/relationships/hyperlink" Target="https://engineering.queensu.ca/ece/undergraduate/current-student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4FD92-B381-0343-90F5-7E7C24033BAD}"/>
              </a:ext>
            </a:extLst>
          </p:cNvPr>
          <p:cNvSpPr>
            <a:spLocks noGrp="1"/>
          </p:cNvSpPr>
          <p:nvPr>
            <p:ph type="ctrTitle"/>
          </p:nvPr>
        </p:nvSpPr>
        <p:spPr/>
        <p:txBody>
          <a:bodyPr/>
          <a:lstStyle/>
          <a:p>
            <a:r>
              <a:rPr lang="en-US">
                <a:latin typeface="Open Sans ExtraBold" pitchFamily="2" charset="0"/>
                <a:ea typeface="Open Sans ExtraBold" pitchFamily="2" charset="0"/>
                <a:cs typeface="Open Sans ExtraBold" pitchFamily="2" charset="0"/>
              </a:rPr>
              <a:t>Information Slides to prepare for the 2023-2024 Academic Year</a:t>
            </a:r>
          </a:p>
        </p:txBody>
      </p:sp>
      <p:sp>
        <p:nvSpPr>
          <p:cNvPr id="3" name="Subtitle 2">
            <a:extLst>
              <a:ext uri="{FF2B5EF4-FFF2-40B4-BE49-F238E27FC236}">
                <a16:creationId xmlns:a16="http://schemas.microsoft.com/office/drawing/2014/main" id="{5A4FAF5F-8D52-274A-8B4D-B90D0C892371}"/>
              </a:ext>
            </a:extLst>
          </p:cNvPr>
          <p:cNvSpPr>
            <a:spLocks noGrp="1"/>
          </p:cNvSpPr>
          <p:nvPr>
            <p:ph type="subTitle" idx="1"/>
          </p:nvPr>
        </p:nvSpPr>
        <p:spPr/>
        <p:txBody>
          <a:bodyPr/>
          <a:lstStyle/>
          <a:p>
            <a:r>
              <a:rPr lang="en-US">
                <a:latin typeface="Open Sans Semibold"/>
                <a:ea typeface="Open Sans Semibold"/>
                <a:cs typeface="Open Sans Semibold"/>
              </a:rPr>
              <a:t>ECE 3rd Year Course Registration</a:t>
            </a:r>
            <a:endParaRPr lang="en-US"/>
          </a:p>
        </p:txBody>
      </p:sp>
      <p:sp>
        <p:nvSpPr>
          <p:cNvPr id="4" name="Text Placeholder 3">
            <a:extLst>
              <a:ext uri="{FF2B5EF4-FFF2-40B4-BE49-F238E27FC236}">
                <a16:creationId xmlns:a16="http://schemas.microsoft.com/office/drawing/2014/main" id="{BE68920F-5895-4747-8AE1-389F822AC191}"/>
              </a:ext>
            </a:extLst>
          </p:cNvPr>
          <p:cNvSpPr>
            <a:spLocks noGrp="1"/>
          </p:cNvSpPr>
          <p:nvPr>
            <p:ph type="body" sz="quarter" idx="10"/>
          </p:nvPr>
        </p:nvSpPr>
        <p:spPr/>
        <p:txBody>
          <a:bodyPr/>
          <a:lstStyle/>
          <a:p>
            <a:r>
              <a:rPr lang="en-US" sz="1300">
                <a:latin typeface="Open Sans"/>
                <a:ea typeface="Open Sans"/>
                <a:cs typeface="Open Sans"/>
              </a:rPr>
              <a:t>April 2023</a:t>
            </a:r>
            <a:endParaRPr lang="en-US" sz="1300"/>
          </a:p>
        </p:txBody>
      </p:sp>
      <p:sp>
        <p:nvSpPr>
          <p:cNvPr id="5" name="TextBox 4">
            <a:extLst>
              <a:ext uri="{FF2B5EF4-FFF2-40B4-BE49-F238E27FC236}">
                <a16:creationId xmlns:a16="http://schemas.microsoft.com/office/drawing/2014/main" id="{B012BF4E-FE28-46A3-A53E-B37E5CDFACE0}"/>
              </a:ext>
            </a:extLst>
          </p:cNvPr>
          <p:cNvSpPr txBox="1"/>
          <p:nvPr/>
        </p:nvSpPr>
        <p:spPr>
          <a:xfrm>
            <a:off x="3046095" y="5926110"/>
            <a:ext cx="6396990" cy="923032"/>
          </a:xfrm>
          <a:prstGeom prst="rect">
            <a:avLst/>
          </a:prstGeom>
          <a:noFill/>
        </p:spPr>
        <p:txBody>
          <a:bodyPr wrap="square" rtlCol="0">
            <a:spAutoFit/>
          </a:bodyPr>
          <a:lstStyle/>
          <a:p>
            <a:r>
              <a:rPr lang="en-US" sz="1400">
                <a:solidFill>
                  <a:schemeClr val="bg1"/>
                </a:solidFill>
                <a:latin typeface="Open Sans" pitchFamily="2" charset="0"/>
                <a:ea typeface="Open Sans" pitchFamily="2" charset="0"/>
                <a:cs typeface="Open Sans" pitchFamily="2" charset="0"/>
              </a:rPr>
              <a:t>Faculty of Engineering and Applied Science</a:t>
            </a:r>
          </a:p>
          <a:p>
            <a:r>
              <a:rPr lang="en-US" sz="2000">
                <a:solidFill>
                  <a:schemeClr val="bg1"/>
                </a:solidFill>
                <a:latin typeface="Open Sans" pitchFamily="2" charset="0"/>
                <a:ea typeface="Open Sans" pitchFamily="2" charset="0"/>
                <a:cs typeface="Open Sans" pitchFamily="2" charset="0"/>
              </a:rPr>
              <a:t>Department of Electrical and Computer Engineering</a:t>
            </a:r>
          </a:p>
          <a:p>
            <a:endParaRPr lang="en-US"/>
          </a:p>
        </p:txBody>
      </p:sp>
    </p:spTree>
    <p:extLst>
      <p:ext uri="{BB962C8B-B14F-4D97-AF65-F5344CB8AC3E}">
        <p14:creationId xmlns:p14="http://schemas.microsoft.com/office/powerpoint/2010/main" val="2782339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2472DE8-E58B-4D56-BA61-C69C601DC7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183ACFC-B25E-402F-BBD8-E42034CDD4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76818"/>
          </a:xfrm>
          <a:custGeom>
            <a:avLst/>
            <a:gdLst>
              <a:gd name="connsiteX0" fmla="*/ 0 w 12192000"/>
              <a:gd name="connsiteY0" fmla="*/ 0 h 2237474"/>
              <a:gd name="connsiteX1" fmla="*/ 12192000 w 12192000"/>
              <a:gd name="connsiteY1" fmla="*/ 0 h 2237474"/>
              <a:gd name="connsiteX2" fmla="*/ 12192000 w 12192000"/>
              <a:gd name="connsiteY2" fmla="*/ 751299 h 2237474"/>
              <a:gd name="connsiteX3" fmla="*/ 12176759 w 12192000"/>
              <a:gd name="connsiteY3" fmla="*/ 759190 h 2237474"/>
              <a:gd name="connsiteX4" fmla="*/ 12154948 w 12192000"/>
              <a:gd name="connsiteY4" fmla="*/ 762731 h 2237474"/>
              <a:gd name="connsiteX5" fmla="*/ 12047364 w 12192000"/>
              <a:gd name="connsiteY5" fmla="*/ 749662 h 2237474"/>
              <a:gd name="connsiteX6" fmla="*/ 11890686 w 12192000"/>
              <a:gd name="connsiteY6" fmla="*/ 732766 h 2237474"/>
              <a:gd name="connsiteX7" fmla="*/ 11782413 w 12192000"/>
              <a:gd name="connsiteY7" fmla="*/ 769868 h 2237474"/>
              <a:gd name="connsiteX8" fmla="*/ 11649954 w 12192000"/>
              <a:gd name="connsiteY8" fmla="*/ 749628 h 2237474"/>
              <a:gd name="connsiteX9" fmla="*/ 11560424 w 12192000"/>
              <a:gd name="connsiteY9" fmla="*/ 748017 h 2237474"/>
              <a:gd name="connsiteX10" fmla="*/ 11358455 w 12192000"/>
              <a:gd name="connsiteY10" fmla="*/ 747593 h 2237474"/>
              <a:gd name="connsiteX11" fmla="*/ 11165209 w 12192000"/>
              <a:gd name="connsiteY11" fmla="*/ 748852 h 2237474"/>
              <a:gd name="connsiteX12" fmla="*/ 11058755 w 12192000"/>
              <a:gd name="connsiteY12" fmla="*/ 749617 h 2237474"/>
              <a:gd name="connsiteX13" fmla="*/ 10884013 w 12192000"/>
              <a:gd name="connsiteY13" fmla="*/ 760728 h 2237474"/>
              <a:gd name="connsiteX14" fmla="*/ 10834688 w 12192000"/>
              <a:gd name="connsiteY14" fmla="*/ 757726 h 2237474"/>
              <a:gd name="connsiteX15" fmla="*/ 10805004 w 12192000"/>
              <a:gd name="connsiteY15" fmla="*/ 757573 h 2237474"/>
              <a:gd name="connsiteX16" fmla="*/ 10739478 w 12192000"/>
              <a:gd name="connsiteY16" fmla="*/ 776841 h 2237474"/>
              <a:gd name="connsiteX17" fmla="*/ 10458762 w 12192000"/>
              <a:gd name="connsiteY17" fmla="*/ 755400 h 2237474"/>
              <a:gd name="connsiteX18" fmla="*/ 10246919 w 12192000"/>
              <a:gd name="connsiteY18" fmla="*/ 769960 h 2237474"/>
              <a:gd name="connsiteX19" fmla="*/ 10167995 w 12192000"/>
              <a:gd name="connsiteY19" fmla="*/ 760843 h 2237474"/>
              <a:gd name="connsiteX20" fmla="*/ 9997044 w 12192000"/>
              <a:gd name="connsiteY20" fmla="*/ 780129 h 2237474"/>
              <a:gd name="connsiteX21" fmla="*/ 9943887 w 12192000"/>
              <a:gd name="connsiteY21" fmla="*/ 804141 h 2237474"/>
              <a:gd name="connsiteX22" fmla="*/ 9918248 w 12192000"/>
              <a:gd name="connsiteY22" fmla="*/ 816628 h 2237474"/>
              <a:gd name="connsiteX23" fmla="*/ 9836148 w 12192000"/>
              <a:gd name="connsiteY23" fmla="*/ 858312 h 2237474"/>
              <a:gd name="connsiteX24" fmla="*/ 9823800 w 12192000"/>
              <a:gd name="connsiteY24" fmla="*/ 866604 h 2237474"/>
              <a:gd name="connsiteX25" fmla="*/ 9794684 w 12192000"/>
              <a:gd name="connsiteY25" fmla="*/ 864509 h 2237474"/>
              <a:gd name="connsiteX26" fmla="*/ 9778288 w 12192000"/>
              <a:gd name="connsiteY26" fmla="*/ 854362 h 2237474"/>
              <a:gd name="connsiteX27" fmla="*/ 9773886 w 12192000"/>
              <a:gd name="connsiteY27" fmla="*/ 857543 h 2237474"/>
              <a:gd name="connsiteX28" fmla="*/ 9761459 w 12192000"/>
              <a:gd name="connsiteY28" fmla="*/ 862394 h 2237474"/>
              <a:gd name="connsiteX29" fmla="*/ 9705768 w 12192000"/>
              <a:gd name="connsiteY29" fmla="*/ 894610 h 2237474"/>
              <a:gd name="connsiteX30" fmla="*/ 9683005 w 12192000"/>
              <a:gd name="connsiteY30" fmla="*/ 894128 h 2237474"/>
              <a:gd name="connsiteX31" fmla="*/ 9594438 w 12192000"/>
              <a:gd name="connsiteY31" fmla="*/ 919051 h 2237474"/>
              <a:gd name="connsiteX32" fmla="*/ 9577033 w 12192000"/>
              <a:gd name="connsiteY32" fmla="*/ 922857 h 2237474"/>
              <a:gd name="connsiteX33" fmla="*/ 9544189 w 12192000"/>
              <a:gd name="connsiteY33" fmla="*/ 938966 h 2237474"/>
              <a:gd name="connsiteX34" fmla="*/ 9534048 w 12192000"/>
              <a:gd name="connsiteY34" fmla="*/ 940158 h 2237474"/>
              <a:gd name="connsiteX35" fmla="*/ 9500499 w 12192000"/>
              <a:gd name="connsiteY35" fmla="*/ 954680 h 2237474"/>
              <a:gd name="connsiteX36" fmla="*/ 9428195 w 12192000"/>
              <a:gd name="connsiteY36" fmla="*/ 986225 h 2237474"/>
              <a:gd name="connsiteX37" fmla="*/ 9410017 w 12192000"/>
              <a:gd name="connsiteY37" fmla="*/ 993931 h 2237474"/>
              <a:gd name="connsiteX38" fmla="*/ 9392919 w 12192000"/>
              <a:gd name="connsiteY38" fmla="*/ 994656 h 2237474"/>
              <a:gd name="connsiteX39" fmla="*/ 9301293 w 12192000"/>
              <a:gd name="connsiteY39" fmla="*/ 1011593 h 2237474"/>
              <a:gd name="connsiteX40" fmla="*/ 9278619 w 12192000"/>
              <a:gd name="connsiteY40" fmla="*/ 1011878 h 2237474"/>
              <a:gd name="connsiteX41" fmla="*/ 9268019 w 12192000"/>
              <a:gd name="connsiteY41" fmla="*/ 1007442 h 2237474"/>
              <a:gd name="connsiteX42" fmla="*/ 9234662 w 12192000"/>
              <a:gd name="connsiteY42" fmla="*/ 1023056 h 2237474"/>
              <a:gd name="connsiteX43" fmla="*/ 9181033 w 12192000"/>
              <a:gd name="connsiteY43" fmla="*/ 1037921 h 2237474"/>
              <a:gd name="connsiteX44" fmla="*/ 9155969 w 12192000"/>
              <a:gd name="connsiteY44" fmla="*/ 1046804 h 2237474"/>
              <a:gd name="connsiteX45" fmla="*/ 9133985 w 12192000"/>
              <a:gd name="connsiteY45" fmla="*/ 1046450 h 2237474"/>
              <a:gd name="connsiteX46" fmla="*/ 9012987 w 12192000"/>
              <a:gd name="connsiteY46" fmla="*/ 1061986 h 2237474"/>
              <a:gd name="connsiteX47" fmla="*/ 8968445 w 12192000"/>
              <a:gd name="connsiteY47" fmla="*/ 1052169 h 2237474"/>
              <a:gd name="connsiteX48" fmla="*/ 8958984 w 12192000"/>
              <a:gd name="connsiteY48" fmla="*/ 1057212 h 2237474"/>
              <a:gd name="connsiteX49" fmla="*/ 8886001 w 12192000"/>
              <a:gd name="connsiteY49" fmla="*/ 1067468 h 2237474"/>
              <a:gd name="connsiteX50" fmla="*/ 8838610 w 12192000"/>
              <a:gd name="connsiteY50" fmla="*/ 1075091 h 2237474"/>
              <a:gd name="connsiteX51" fmla="*/ 8750383 w 12192000"/>
              <a:gd name="connsiteY51" fmla="*/ 1097387 h 2237474"/>
              <a:gd name="connsiteX52" fmla="*/ 8697365 w 12192000"/>
              <a:gd name="connsiteY52" fmla="*/ 1105869 h 2237474"/>
              <a:gd name="connsiteX53" fmla="*/ 8665605 w 12192000"/>
              <a:gd name="connsiteY53" fmla="*/ 1110791 h 2237474"/>
              <a:gd name="connsiteX54" fmla="*/ 8584946 w 12192000"/>
              <a:gd name="connsiteY54" fmla="*/ 1135226 h 2237474"/>
              <a:gd name="connsiteX55" fmla="*/ 8460755 w 12192000"/>
              <a:gd name="connsiteY55" fmla="*/ 1203427 h 2237474"/>
              <a:gd name="connsiteX56" fmla="*/ 8419755 w 12192000"/>
              <a:gd name="connsiteY56" fmla="*/ 1216260 h 2237474"/>
              <a:gd name="connsiteX57" fmla="*/ 8411626 w 12192000"/>
              <a:gd name="connsiteY57" fmla="*/ 1214397 h 2237474"/>
              <a:gd name="connsiteX58" fmla="*/ 8363469 w 12192000"/>
              <a:gd name="connsiteY58" fmla="*/ 1246658 h 2237474"/>
              <a:gd name="connsiteX59" fmla="*/ 8275497 w 12192000"/>
              <a:gd name="connsiteY59" fmla="*/ 1264396 h 2237474"/>
              <a:gd name="connsiteX60" fmla="*/ 8206287 w 12192000"/>
              <a:gd name="connsiteY60" fmla="*/ 1273060 h 2237474"/>
              <a:gd name="connsiteX61" fmla="*/ 8168705 w 12192000"/>
              <a:gd name="connsiteY61" fmla="*/ 1279956 h 2237474"/>
              <a:gd name="connsiteX62" fmla="*/ 8139997 w 12192000"/>
              <a:gd name="connsiteY62" fmla="*/ 1282713 h 2237474"/>
              <a:gd name="connsiteX63" fmla="*/ 8074238 w 12192000"/>
              <a:gd name="connsiteY63" fmla="*/ 1301895 h 2237474"/>
              <a:gd name="connsiteX64" fmla="*/ 7968292 w 12192000"/>
              <a:gd name="connsiteY64" fmla="*/ 1338779 h 2237474"/>
              <a:gd name="connsiteX65" fmla="*/ 7945122 w 12192000"/>
              <a:gd name="connsiteY65" fmla="*/ 1345477 h 2237474"/>
              <a:gd name="connsiteX66" fmla="*/ 7922771 w 12192000"/>
              <a:gd name="connsiteY66" fmla="*/ 1346645 h 2237474"/>
              <a:gd name="connsiteX67" fmla="*/ 7915461 w 12192000"/>
              <a:gd name="connsiteY67" fmla="*/ 1342919 h 2237474"/>
              <a:gd name="connsiteX68" fmla="*/ 7902328 w 12192000"/>
              <a:gd name="connsiteY68" fmla="*/ 1345865 h 2237474"/>
              <a:gd name="connsiteX69" fmla="*/ 7898322 w 12192000"/>
              <a:gd name="connsiteY69" fmla="*/ 1345689 h 2237474"/>
              <a:gd name="connsiteX70" fmla="*/ 7875879 w 12192000"/>
              <a:gd name="connsiteY70" fmla="*/ 1345646 h 2237474"/>
              <a:gd name="connsiteX71" fmla="*/ 7840612 w 12192000"/>
              <a:gd name="connsiteY71" fmla="*/ 1369373 h 2237474"/>
              <a:gd name="connsiteX72" fmla="*/ 7786819 w 12192000"/>
              <a:gd name="connsiteY72" fmla="*/ 1378970 h 2237474"/>
              <a:gd name="connsiteX73" fmla="*/ 7548172 w 12192000"/>
              <a:gd name="connsiteY73" fmla="*/ 1417460 h 2237474"/>
              <a:gd name="connsiteX74" fmla="*/ 7483437 w 12192000"/>
              <a:gd name="connsiteY74" fmla="*/ 1478152 h 2237474"/>
              <a:gd name="connsiteX75" fmla="*/ 7377870 w 12192000"/>
              <a:gd name="connsiteY75" fmla="*/ 1523319 h 2237474"/>
              <a:gd name="connsiteX76" fmla="*/ 7230737 w 12192000"/>
              <a:gd name="connsiteY76" fmla="*/ 1562633 h 2237474"/>
              <a:gd name="connsiteX77" fmla="*/ 7224458 w 12192000"/>
              <a:gd name="connsiteY77" fmla="*/ 1573008 h 2237474"/>
              <a:gd name="connsiteX78" fmla="*/ 7213486 w 12192000"/>
              <a:gd name="connsiteY78" fmla="*/ 1580987 h 2237474"/>
              <a:gd name="connsiteX79" fmla="*/ 7210972 w 12192000"/>
              <a:gd name="connsiteY79" fmla="*/ 1580856 h 2237474"/>
              <a:gd name="connsiteX80" fmla="*/ 7183121 w 12192000"/>
              <a:gd name="connsiteY80" fmla="*/ 1595162 h 2237474"/>
              <a:gd name="connsiteX81" fmla="*/ 7164601 w 12192000"/>
              <a:gd name="connsiteY81" fmla="*/ 1606490 h 2237474"/>
              <a:gd name="connsiteX82" fmla="*/ 7159286 w 12192000"/>
              <a:gd name="connsiteY82" fmla="*/ 1606850 h 2237474"/>
              <a:gd name="connsiteX83" fmla="*/ 7114651 w 12192000"/>
              <a:gd name="connsiteY83" fmla="*/ 1620959 h 2237474"/>
              <a:gd name="connsiteX84" fmla="*/ 7092727 w 12192000"/>
              <a:gd name="connsiteY84" fmla="*/ 1623628 h 2237474"/>
              <a:gd name="connsiteX85" fmla="*/ 7031309 w 12192000"/>
              <a:gd name="connsiteY85" fmla="*/ 1619451 h 2237474"/>
              <a:gd name="connsiteX86" fmla="*/ 6999084 w 12192000"/>
              <a:gd name="connsiteY86" fmla="*/ 1634317 h 2237474"/>
              <a:gd name="connsiteX87" fmla="*/ 6992107 w 12192000"/>
              <a:gd name="connsiteY87" fmla="*/ 1636860 h 2237474"/>
              <a:gd name="connsiteX88" fmla="*/ 6991765 w 12192000"/>
              <a:gd name="connsiteY88" fmla="*/ 1636725 h 2237474"/>
              <a:gd name="connsiteX89" fmla="*/ 6983996 w 12192000"/>
              <a:gd name="connsiteY89" fmla="*/ 1639040 h 2237474"/>
              <a:gd name="connsiteX90" fmla="*/ 6979383 w 12192000"/>
              <a:gd name="connsiteY90" fmla="*/ 1641496 h 2237474"/>
              <a:gd name="connsiteX91" fmla="*/ 6900177 w 12192000"/>
              <a:gd name="connsiteY91" fmla="*/ 1636016 h 2237474"/>
              <a:gd name="connsiteX92" fmla="*/ 6795372 w 12192000"/>
              <a:gd name="connsiteY92" fmla="*/ 1644845 h 2237474"/>
              <a:gd name="connsiteX93" fmla="*/ 6692251 w 12192000"/>
              <a:gd name="connsiteY93" fmla="*/ 1656357 h 2237474"/>
              <a:gd name="connsiteX94" fmla="*/ 6655235 w 12192000"/>
              <a:gd name="connsiteY94" fmla="*/ 1661869 h 2237474"/>
              <a:gd name="connsiteX95" fmla="*/ 6587857 w 12192000"/>
              <a:gd name="connsiteY95" fmla="*/ 1665769 h 2237474"/>
              <a:gd name="connsiteX96" fmla="*/ 6554894 w 12192000"/>
              <a:gd name="connsiteY96" fmla="*/ 1664428 h 2237474"/>
              <a:gd name="connsiteX97" fmla="*/ 6551579 w 12192000"/>
              <a:gd name="connsiteY97" fmla="*/ 1662213 h 2237474"/>
              <a:gd name="connsiteX98" fmla="*/ 6545693 w 12192000"/>
              <a:gd name="connsiteY98" fmla="*/ 1661776 h 2237474"/>
              <a:gd name="connsiteX99" fmla="*/ 6530561 w 12192000"/>
              <a:gd name="connsiteY99" fmla="*/ 1664619 h 2237474"/>
              <a:gd name="connsiteX100" fmla="*/ 6525028 w 12192000"/>
              <a:gd name="connsiteY100" fmla="*/ 1666354 h 2237474"/>
              <a:gd name="connsiteX101" fmla="*/ 6516595 w 12192000"/>
              <a:gd name="connsiteY101" fmla="*/ 1667475 h 2237474"/>
              <a:gd name="connsiteX102" fmla="*/ 6516340 w 12192000"/>
              <a:gd name="connsiteY102" fmla="*/ 1667291 h 2237474"/>
              <a:gd name="connsiteX103" fmla="*/ 6508541 w 12192000"/>
              <a:gd name="connsiteY103" fmla="*/ 1668757 h 2237474"/>
              <a:gd name="connsiteX104" fmla="*/ 6471012 w 12192000"/>
              <a:gd name="connsiteY104" fmla="*/ 1678604 h 2237474"/>
              <a:gd name="connsiteX105" fmla="*/ 6415265 w 12192000"/>
              <a:gd name="connsiteY105" fmla="*/ 1665317 h 2237474"/>
              <a:gd name="connsiteX106" fmla="*/ 6393343 w 12192000"/>
              <a:gd name="connsiteY106" fmla="*/ 1664672 h 2237474"/>
              <a:gd name="connsiteX107" fmla="*/ 6380457 w 12192000"/>
              <a:gd name="connsiteY107" fmla="*/ 1662376 h 2237474"/>
              <a:gd name="connsiteX108" fmla="*/ 6280959 w 12192000"/>
              <a:gd name="connsiteY108" fmla="*/ 1689329 h 2237474"/>
              <a:gd name="connsiteX109" fmla="*/ 6266765 w 12192000"/>
              <a:gd name="connsiteY109" fmla="*/ 1695560 h 2237474"/>
              <a:gd name="connsiteX110" fmla="*/ 6255823 w 12192000"/>
              <a:gd name="connsiteY110" fmla="*/ 1704850 h 2237474"/>
              <a:gd name="connsiteX111" fmla="*/ 6098321 w 12192000"/>
              <a:gd name="connsiteY111" fmla="*/ 1721646 h 2237474"/>
              <a:gd name="connsiteX112" fmla="*/ 5880652 w 12192000"/>
              <a:gd name="connsiteY112" fmla="*/ 1779643 h 2237474"/>
              <a:gd name="connsiteX113" fmla="*/ 5785959 w 12192000"/>
              <a:gd name="connsiteY113" fmla="*/ 1775307 h 2237474"/>
              <a:gd name="connsiteX114" fmla="*/ 5643534 w 12192000"/>
              <a:gd name="connsiteY114" fmla="*/ 1802919 h 2237474"/>
              <a:gd name="connsiteX115" fmla="*/ 5518799 w 12192000"/>
              <a:gd name="connsiteY115" fmla="*/ 1818312 h 2237474"/>
              <a:gd name="connsiteX116" fmla="*/ 5505014 w 12192000"/>
              <a:gd name="connsiteY116" fmla="*/ 1819259 h 2237474"/>
              <a:gd name="connsiteX117" fmla="*/ 5499949 w 12192000"/>
              <a:gd name="connsiteY117" fmla="*/ 1814490 h 2237474"/>
              <a:gd name="connsiteX118" fmla="*/ 5453307 w 12192000"/>
              <a:gd name="connsiteY118" fmla="*/ 1815450 h 2237474"/>
              <a:gd name="connsiteX119" fmla="*/ 5364192 w 12192000"/>
              <a:gd name="connsiteY119" fmla="*/ 1826074 h 2237474"/>
              <a:gd name="connsiteX120" fmla="*/ 5350380 w 12192000"/>
              <a:gd name="connsiteY120" fmla="*/ 1830891 h 2237474"/>
              <a:gd name="connsiteX121" fmla="*/ 5259633 w 12192000"/>
              <a:gd name="connsiteY121" fmla="*/ 1837160 h 2237474"/>
              <a:gd name="connsiteX122" fmla="*/ 5197513 w 12192000"/>
              <a:gd name="connsiteY122" fmla="*/ 1844718 h 2237474"/>
              <a:gd name="connsiteX123" fmla="*/ 5184170 w 12192000"/>
              <a:gd name="connsiteY123" fmla="*/ 1849402 h 2237474"/>
              <a:gd name="connsiteX124" fmla="*/ 5168852 w 12192000"/>
              <a:gd name="connsiteY124" fmla="*/ 1844846 h 2237474"/>
              <a:gd name="connsiteX125" fmla="*/ 5164370 w 12192000"/>
              <a:gd name="connsiteY125" fmla="*/ 1840597 h 2237474"/>
              <a:gd name="connsiteX126" fmla="*/ 5114927 w 12192000"/>
              <a:gd name="connsiteY126" fmla="*/ 1847827 h 2237474"/>
              <a:gd name="connsiteX127" fmla="*/ 5108970 w 12192000"/>
              <a:gd name="connsiteY127" fmla="*/ 1847935 h 2237474"/>
              <a:gd name="connsiteX128" fmla="*/ 5067961 w 12192000"/>
              <a:gd name="connsiteY128" fmla="*/ 1845917 h 2237474"/>
              <a:gd name="connsiteX129" fmla="*/ 5007075 w 12192000"/>
              <a:gd name="connsiteY129" fmla="*/ 1838626 h 2237474"/>
              <a:gd name="connsiteX130" fmla="*/ 4944087 w 12192000"/>
              <a:gd name="connsiteY130" fmla="*/ 1823332 h 2237474"/>
              <a:gd name="connsiteX131" fmla="*/ 4907662 w 12192000"/>
              <a:gd name="connsiteY131" fmla="*/ 1816900 h 2237474"/>
              <a:gd name="connsiteX132" fmla="*/ 4882386 w 12192000"/>
              <a:gd name="connsiteY132" fmla="*/ 1809844 h 2237474"/>
              <a:gd name="connsiteX133" fmla="*/ 4811440 w 12192000"/>
              <a:gd name="connsiteY133" fmla="*/ 1804655 h 2237474"/>
              <a:gd name="connsiteX134" fmla="*/ 4691075 w 12192000"/>
              <a:gd name="connsiteY134" fmla="*/ 1801389 h 2237474"/>
              <a:gd name="connsiteX135" fmla="*/ 4647449 w 12192000"/>
              <a:gd name="connsiteY135" fmla="*/ 1793181 h 2237474"/>
              <a:gd name="connsiteX136" fmla="*/ 4645504 w 12192000"/>
              <a:gd name="connsiteY136" fmla="*/ 1787606 h 2237474"/>
              <a:gd name="connsiteX137" fmla="*/ 4632229 w 12192000"/>
              <a:gd name="connsiteY137" fmla="*/ 1785815 h 2237474"/>
              <a:gd name="connsiteX138" fmla="*/ 4629273 w 12192000"/>
              <a:gd name="connsiteY138" fmla="*/ 1784355 h 2237474"/>
              <a:gd name="connsiteX139" fmla="*/ 4611738 w 12192000"/>
              <a:gd name="connsiteY139" fmla="*/ 1776964 h 2237474"/>
              <a:gd name="connsiteX140" fmla="*/ 4560070 w 12192000"/>
              <a:gd name="connsiteY140" fmla="*/ 1785640 h 2237474"/>
              <a:gd name="connsiteX141" fmla="*/ 4536503 w 12192000"/>
              <a:gd name="connsiteY141" fmla="*/ 1785334 h 2237474"/>
              <a:gd name="connsiteX142" fmla="*/ 4513724 w 12192000"/>
              <a:gd name="connsiteY142" fmla="*/ 1791996 h 2237474"/>
              <a:gd name="connsiteX143" fmla="*/ 4501513 w 12192000"/>
              <a:gd name="connsiteY143" fmla="*/ 1799835 h 2237474"/>
              <a:gd name="connsiteX144" fmla="*/ 4459076 w 12192000"/>
              <a:gd name="connsiteY144" fmla="*/ 1813003 h 2237474"/>
              <a:gd name="connsiteX145" fmla="*/ 4459810 w 12192000"/>
              <a:gd name="connsiteY145" fmla="*/ 1797886 h 2237474"/>
              <a:gd name="connsiteX146" fmla="*/ 4379064 w 12192000"/>
              <a:gd name="connsiteY146" fmla="*/ 1817177 h 2237474"/>
              <a:gd name="connsiteX147" fmla="*/ 4319209 w 12192000"/>
              <a:gd name="connsiteY147" fmla="*/ 1834833 h 2237474"/>
              <a:gd name="connsiteX148" fmla="*/ 4306907 w 12192000"/>
              <a:gd name="connsiteY148" fmla="*/ 1841641 h 2237474"/>
              <a:gd name="connsiteX149" fmla="*/ 4290981 w 12192000"/>
              <a:gd name="connsiteY149" fmla="*/ 1839677 h 2237474"/>
              <a:gd name="connsiteX150" fmla="*/ 4285792 w 12192000"/>
              <a:gd name="connsiteY150" fmla="*/ 1836231 h 2237474"/>
              <a:gd name="connsiteX151" fmla="*/ 4238372 w 12192000"/>
              <a:gd name="connsiteY151" fmla="*/ 1851480 h 2237474"/>
              <a:gd name="connsiteX152" fmla="*/ 4232517 w 12192000"/>
              <a:gd name="connsiteY152" fmla="*/ 1852567 h 2237474"/>
              <a:gd name="connsiteX153" fmla="*/ 4191732 w 12192000"/>
              <a:gd name="connsiteY153" fmla="*/ 1857328 h 2237474"/>
              <a:gd name="connsiteX154" fmla="*/ 4065532 w 12192000"/>
              <a:gd name="connsiteY154" fmla="*/ 1855477 h 2237474"/>
              <a:gd name="connsiteX155" fmla="*/ 4028460 w 12192000"/>
              <a:gd name="connsiteY155" fmla="*/ 1855137 h 2237474"/>
              <a:gd name="connsiteX156" fmla="*/ 4002267 w 12192000"/>
              <a:gd name="connsiteY156" fmla="*/ 1852352 h 2237474"/>
              <a:gd name="connsiteX157" fmla="*/ 3931396 w 12192000"/>
              <a:gd name="connsiteY157" fmla="*/ 1858915 h 2237474"/>
              <a:gd name="connsiteX158" fmla="*/ 3812162 w 12192000"/>
              <a:gd name="connsiteY158" fmla="*/ 1875501 h 2237474"/>
              <a:gd name="connsiteX159" fmla="*/ 3767672 w 12192000"/>
              <a:gd name="connsiteY159" fmla="*/ 1874600 h 2237474"/>
              <a:gd name="connsiteX160" fmla="*/ 3764741 w 12192000"/>
              <a:gd name="connsiteY160" fmla="*/ 1869433 h 2237474"/>
              <a:gd name="connsiteX161" fmla="*/ 3751332 w 12192000"/>
              <a:gd name="connsiteY161" fmla="*/ 1869854 h 2237474"/>
              <a:gd name="connsiteX162" fmla="*/ 3748155 w 12192000"/>
              <a:gd name="connsiteY162" fmla="*/ 1868903 h 2237474"/>
              <a:gd name="connsiteX163" fmla="*/ 3729530 w 12192000"/>
              <a:gd name="connsiteY163" fmla="*/ 1864513 h 2237474"/>
              <a:gd name="connsiteX164" fmla="*/ 3680177 w 12192000"/>
              <a:gd name="connsiteY164" fmla="*/ 1881552 h 2237474"/>
              <a:gd name="connsiteX165" fmla="*/ 3567259 w 12192000"/>
              <a:gd name="connsiteY165" fmla="*/ 1893482 h 2237474"/>
              <a:gd name="connsiteX166" fmla="*/ 3405770 w 12192000"/>
              <a:gd name="connsiteY166" fmla="*/ 1904591 h 2237474"/>
              <a:gd name="connsiteX167" fmla="*/ 3280097 w 12192000"/>
              <a:gd name="connsiteY167" fmla="*/ 1919610 h 2237474"/>
              <a:gd name="connsiteX168" fmla="*/ 3123424 w 12192000"/>
              <a:gd name="connsiteY168" fmla="*/ 1952930 h 2237474"/>
              <a:gd name="connsiteX169" fmla="*/ 3009910 w 12192000"/>
              <a:gd name="connsiteY169" fmla="*/ 1957866 h 2237474"/>
              <a:gd name="connsiteX170" fmla="*/ 2995934 w 12192000"/>
              <a:gd name="connsiteY170" fmla="*/ 1967085 h 2237474"/>
              <a:gd name="connsiteX171" fmla="*/ 2980071 w 12192000"/>
              <a:gd name="connsiteY171" fmla="*/ 1972988 h 2237474"/>
              <a:gd name="connsiteX172" fmla="*/ 2978094 w 12192000"/>
              <a:gd name="connsiteY172" fmla="*/ 1972369 h 2237474"/>
              <a:gd name="connsiteX173" fmla="*/ 2942858 w 12192000"/>
              <a:gd name="connsiteY173" fmla="*/ 1981367 h 2237474"/>
              <a:gd name="connsiteX174" fmla="*/ 2875436 w 12192000"/>
              <a:gd name="connsiteY174" fmla="*/ 1996977 h 2237474"/>
              <a:gd name="connsiteX175" fmla="*/ 2874892 w 12192000"/>
              <a:gd name="connsiteY175" fmla="*/ 1996085 h 2237474"/>
              <a:gd name="connsiteX176" fmla="*/ 2864145 w 12192000"/>
              <a:gd name="connsiteY176" fmla="*/ 1994061 h 2237474"/>
              <a:gd name="connsiteX177" fmla="*/ 2843662 w 12192000"/>
              <a:gd name="connsiteY177" fmla="*/ 1992498 h 2237474"/>
              <a:gd name="connsiteX178" fmla="*/ 2796128 w 12192000"/>
              <a:gd name="connsiteY178" fmla="*/ 1976403 h 2237474"/>
              <a:gd name="connsiteX179" fmla="*/ 2756784 w 12192000"/>
              <a:gd name="connsiteY179" fmla="*/ 1985116 h 2237474"/>
              <a:gd name="connsiteX180" fmla="*/ 2748833 w 12192000"/>
              <a:gd name="connsiteY180" fmla="*/ 1986323 h 2237474"/>
              <a:gd name="connsiteX181" fmla="*/ 2748661 w 12192000"/>
              <a:gd name="connsiteY181" fmla="*/ 1986122 h 2237474"/>
              <a:gd name="connsiteX182" fmla="*/ 2740251 w 12192000"/>
              <a:gd name="connsiteY182" fmla="*/ 1986946 h 2237474"/>
              <a:gd name="connsiteX183" fmla="*/ 2718916 w 12192000"/>
              <a:gd name="connsiteY183" fmla="*/ 1990867 h 2237474"/>
              <a:gd name="connsiteX184" fmla="*/ 2713522 w 12192000"/>
              <a:gd name="connsiteY184" fmla="*/ 1990173 h 2237474"/>
              <a:gd name="connsiteX185" fmla="*/ 2680597 w 12192000"/>
              <a:gd name="connsiteY185" fmla="*/ 1984996 h 2237474"/>
              <a:gd name="connsiteX186" fmla="*/ 2578178 w 12192000"/>
              <a:gd name="connsiteY186" fmla="*/ 1990531 h 2237474"/>
              <a:gd name="connsiteX187" fmla="*/ 2476147 w 12192000"/>
              <a:gd name="connsiteY187" fmla="*/ 1998305 h 2237474"/>
              <a:gd name="connsiteX188" fmla="*/ 2373568 w 12192000"/>
              <a:gd name="connsiteY188" fmla="*/ 2003219 h 2237474"/>
              <a:gd name="connsiteX189" fmla="*/ 2321399 w 12192000"/>
              <a:gd name="connsiteY189" fmla="*/ 1989467 h 2237474"/>
              <a:gd name="connsiteX190" fmla="*/ 2315525 w 12192000"/>
              <a:gd name="connsiteY190" fmla="*/ 1989708 h 2237474"/>
              <a:gd name="connsiteX191" fmla="*/ 2300792 w 12192000"/>
              <a:gd name="connsiteY191" fmla="*/ 1994290 h 2237474"/>
              <a:gd name="connsiteX192" fmla="*/ 2295469 w 12192000"/>
              <a:gd name="connsiteY192" fmla="*/ 1996659 h 2237474"/>
              <a:gd name="connsiteX193" fmla="*/ 2287219 w 12192000"/>
              <a:gd name="connsiteY193" fmla="*/ 1998750 h 2237474"/>
              <a:gd name="connsiteX194" fmla="*/ 2286948 w 12192000"/>
              <a:gd name="connsiteY194" fmla="*/ 1998596 h 2237474"/>
              <a:gd name="connsiteX195" fmla="*/ 2243069 w 12192000"/>
              <a:gd name="connsiteY195" fmla="*/ 2015111 h 2237474"/>
              <a:gd name="connsiteX196" fmla="*/ 2186609 w 12192000"/>
              <a:gd name="connsiteY196" fmla="*/ 2008263 h 2237474"/>
              <a:gd name="connsiteX197" fmla="*/ 2164831 w 12192000"/>
              <a:gd name="connsiteY197" fmla="*/ 2010143 h 2237474"/>
              <a:gd name="connsiteX198" fmla="*/ 2152836 w 12192000"/>
              <a:gd name="connsiteY198" fmla="*/ 2010048 h 2237474"/>
              <a:gd name="connsiteX199" fmla="*/ 2117102 w 12192000"/>
              <a:gd name="connsiteY199" fmla="*/ 2023004 h 2237474"/>
              <a:gd name="connsiteX200" fmla="*/ 2111935 w 12192000"/>
              <a:gd name="connsiteY200" fmla="*/ 2023163 h 2237474"/>
              <a:gd name="connsiteX201" fmla="*/ 2089991 w 12192000"/>
              <a:gd name="connsiteY201" fmla="*/ 2034193 h 2237474"/>
              <a:gd name="connsiteX202" fmla="*/ 2058061 w 12192000"/>
              <a:gd name="connsiteY202" fmla="*/ 2047942 h 2237474"/>
              <a:gd name="connsiteX203" fmla="*/ 2055737 w 12192000"/>
              <a:gd name="connsiteY203" fmla="*/ 2047704 h 2237474"/>
              <a:gd name="connsiteX204" fmla="*/ 2042244 w 12192000"/>
              <a:gd name="connsiteY204" fmla="*/ 2055560 h 2237474"/>
              <a:gd name="connsiteX205" fmla="*/ 1976224 w 12192000"/>
              <a:gd name="connsiteY205" fmla="*/ 2074257 h 2237474"/>
              <a:gd name="connsiteX206" fmla="*/ 1877728 w 12192000"/>
              <a:gd name="connsiteY206" fmla="*/ 2101004 h 2237474"/>
              <a:gd name="connsiteX207" fmla="*/ 1759056 w 12192000"/>
              <a:gd name="connsiteY207" fmla="*/ 2125608 h 2237474"/>
              <a:gd name="connsiteX208" fmla="*/ 1637948 w 12192000"/>
              <a:gd name="connsiteY208" fmla="*/ 2172597 h 2237474"/>
              <a:gd name="connsiteX209" fmla="*/ 1434549 w 12192000"/>
              <a:gd name="connsiteY209" fmla="*/ 2234522 h 2237474"/>
              <a:gd name="connsiteX210" fmla="*/ 1398481 w 12192000"/>
              <a:gd name="connsiteY210" fmla="*/ 2237074 h 2237474"/>
              <a:gd name="connsiteX211" fmla="*/ 1398407 w 12192000"/>
              <a:gd name="connsiteY211" fmla="*/ 2237095 h 2237474"/>
              <a:gd name="connsiteX212" fmla="*/ 1370962 w 12192000"/>
              <a:gd name="connsiteY212" fmla="*/ 2237474 h 2237474"/>
              <a:gd name="connsiteX213" fmla="*/ 1356367 w 12192000"/>
              <a:gd name="connsiteY213" fmla="*/ 2235089 h 2237474"/>
              <a:gd name="connsiteX214" fmla="*/ 1324828 w 12192000"/>
              <a:gd name="connsiteY214" fmla="*/ 2231968 h 2237474"/>
              <a:gd name="connsiteX215" fmla="*/ 1297744 w 12192000"/>
              <a:gd name="connsiteY215" fmla="*/ 2235849 h 2237474"/>
              <a:gd name="connsiteX216" fmla="*/ 1286236 w 12192000"/>
              <a:gd name="connsiteY216" fmla="*/ 2233135 h 2237474"/>
              <a:gd name="connsiteX217" fmla="*/ 1283504 w 12192000"/>
              <a:gd name="connsiteY217" fmla="*/ 2233797 h 2237474"/>
              <a:gd name="connsiteX218" fmla="*/ 1279765 w 12192000"/>
              <a:gd name="connsiteY218" fmla="*/ 2229639 h 2237474"/>
              <a:gd name="connsiteX219" fmla="*/ 1195347 w 12192000"/>
              <a:gd name="connsiteY219" fmla="*/ 2212354 h 2237474"/>
              <a:gd name="connsiteX220" fmla="*/ 970251 w 12192000"/>
              <a:gd name="connsiteY220" fmla="*/ 2221029 h 2237474"/>
              <a:gd name="connsiteX221" fmla="*/ 812914 w 12192000"/>
              <a:gd name="connsiteY221" fmla="*/ 2202752 h 2237474"/>
              <a:gd name="connsiteX222" fmla="*/ 800195 w 12192000"/>
              <a:gd name="connsiteY222" fmla="*/ 2209407 h 2237474"/>
              <a:gd name="connsiteX223" fmla="*/ 784978 w 12192000"/>
              <a:gd name="connsiteY223" fmla="*/ 2212360 h 2237474"/>
              <a:gd name="connsiteX224" fmla="*/ 681987 w 12192000"/>
              <a:gd name="connsiteY224" fmla="*/ 2216757 h 2237474"/>
              <a:gd name="connsiteX225" fmla="*/ 669923 w 12192000"/>
              <a:gd name="connsiteY225" fmla="*/ 2211682 h 2237474"/>
              <a:gd name="connsiteX226" fmla="*/ 648680 w 12192000"/>
              <a:gd name="connsiteY226" fmla="*/ 2206229 h 2237474"/>
              <a:gd name="connsiteX227" fmla="*/ 597225 w 12192000"/>
              <a:gd name="connsiteY227" fmla="*/ 2180999 h 2237474"/>
              <a:gd name="connsiteX228" fmla="*/ 558449 w 12192000"/>
              <a:gd name="connsiteY228" fmla="*/ 2182346 h 2237474"/>
              <a:gd name="connsiteX229" fmla="*/ 550517 w 12192000"/>
              <a:gd name="connsiteY229" fmla="*/ 2182060 h 2237474"/>
              <a:gd name="connsiteX230" fmla="*/ 550309 w 12192000"/>
              <a:gd name="connsiteY230" fmla="*/ 2181825 h 2237474"/>
              <a:gd name="connsiteX231" fmla="*/ 541836 w 12192000"/>
              <a:gd name="connsiteY231" fmla="*/ 2181063 h 2237474"/>
              <a:gd name="connsiteX232" fmla="*/ 536057 w 12192000"/>
              <a:gd name="connsiteY232" fmla="*/ 2181537 h 2237474"/>
              <a:gd name="connsiteX233" fmla="*/ 520671 w 12192000"/>
              <a:gd name="connsiteY233" fmla="*/ 2180980 h 2237474"/>
              <a:gd name="connsiteX234" fmla="*/ 515024 w 12192000"/>
              <a:gd name="connsiteY234" fmla="*/ 2179258 h 2237474"/>
              <a:gd name="connsiteX235" fmla="*/ 512278 w 12192000"/>
              <a:gd name="connsiteY235" fmla="*/ 2176369 h 2237474"/>
              <a:gd name="connsiteX236" fmla="*/ 480419 w 12192000"/>
              <a:gd name="connsiteY236" fmla="*/ 2167807 h 2237474"/>
              <a:gd name="connsiteX237" fmla="*/ 413835 w 12192000"/>
              <a:gd name="connsiteY237" fmla="*/ 2156783 h 2237474"/>
              <a:gd name="connsiteX238" fmla="*/ 376513 w 12192000"/>
              <a:gd name="connsiteY238" fmla="*/ 2154014 h 2237474"/>
              <a:gd name="connsiteX239" fmla="*/ 273386 w 12192000"/>
              <a:gd name="connsiteY239" fmla="*/ 2142551 h 2237474"/>
              <a:gd name="connsiteX240" fmla="*/ 169207 w 12192000"/>
              <a:gd name="connsiteY240" fmla="*/ 2128100 h 2237474"/>
              <a:gd name="connsiteX241" fmla="*/ 93149 w 12192000"/>
              <a:gd name="connsiteY241" fmla="*/ 2105324 h 2237474"/>
              <a:gd name="connsiteX242" fmla="*/ 88109 w 12192000"/>
              <a:gd name="connsiteY242" fmla="*/ 2106704 h 2237474"/>
              <a:gd name="connsiteX243" fmla="*/ 80022 w 12192000"/>
              <a:gd name="connsiteY243" fmla="*/ 2107254 h 2237474"/>
              <a:gd name="connsiteX244" fmla="*/ 79717 w 12192000"/>
              <a:gd name="connsiteY244" fmla="*/ 2107046 h 2237474"/>
              <a:gd name="connsiteX245" fmla="*/ 72352 w 12192000"/>
              <a:gd name="connsiteY245" fmla="*/ 2107991 h 2237474"/>
              <a:gd name="connsiteX246" fmla="*/ 37645 w 12192000"/>
              <a:gd name="connsiteY246" fmla="*/ 2115401 h 2237474"/>
              <a:gd name="connsiteX247" fmla="*/ 4572 w 12192000"/>
              <a:gd name="connsiteY247" fmla="*/ 2111091 h 2237474"/>
              <a:gd name="connsiteX248" fmla="*/ 0 w 12192000"/>
              <a:gd name="connsiteY248" fmla="*/ 2110468 h 2237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12192000" h="2237474">
                <a:moveTo>
                  <a:pt x="0" y="0"/>
                </a:moveTo>
                <a:lnTo>
                  <a:pt x="12192000" y="0"/>
                </a:lnTo>
                <a:lnTo>
                  <a:pt x="12192000" y="751299"/>
                </a:lnTo>
                <a:lnTo>
                  <a:pt x="12176759" y="759190"/>
                </a:lnTo>
                <a:cubicBezTo>
                  <a:pt x="12165968" y="763819"/>
                  <a:pt x="12157853" y="765770"/>
                  <a:pt x="12154948" y="762731"/>
                </a:cubicBezTo>
                <a:cubicBezTo>
                  <a:pt x="12116503" y="759396"/>
                  <a:pt x="12073342" y="763579"/>
                  <a:pt x="12047364" y="749662"/>
                </a:cubicBezTo>
                <a:cubicBezTo>
                  <a:pt x="12041261" y="730599"/>
                  <a:pt x="11914319" y="741909"/>
                  <a:pt x="11890686" y="732766"/>
                </a:cubicBezTo>
                <a:cubicBezTo>
                  <a:pt x="11832408" y="747890"/>
                  <a:pt x="11815359" y="777569"/>
                  <a:pt x="11782413" y="769868"/>
                </a:cubicBezTo>
                <a:cubicBezTo>
                  <a:pt x="11760031" y="763594"/>
                  <a:pt x="11675205" y="777151"/>
                  <a:pt x="11649954" y="749628"/>
                </a:cubicBezTo>
                <a:cubicBezTo>
                  <a:pt x="11608286" y="767874"/>
                  <a:pt x="11593031" y="740811"/>
                  <a:pt x="11560424" y="748017"/>
                </a:cubicBezTo>
                <a:cubicBezTo>
                  <a:pt x="11488916" y="747650"/>
                  <a:pt x="11449669" y="773362"/>
                  <a:pt x="11358455" y="747593"/>
                </a:cubicBezTo>
                <a:cubicBezTo>
                  <a:pt x="11316233" y="754756"/>
                  <a:pt x="11256313" y="713012"/>
                  <a:pt x="11165209" y="748852"/>
                </a:cubicBezTo>
                <a:cubicBezTo>
                  <a:pt x="11113345" y="753539"/>
                  <a:pt x="11140250" y="736122"/>
                  <a:pt x="11058755" y="749617"/>
                </a:cubicBezTo>
                <a:cubicBezTo>
                  <a:pt x="11036836" y="722990"/>
                  <a:pt x="10909903" y="759211"/>
                  <a:pt x="10884013" y="760728"/>
                </a:cubicBezTo>
                <a:cubicBezTo>
                  <a:pt x="10864519" y="743356"/>
                  <a:pt x="10853492" y="756172"/>
                  <a:pt x="10834688" y="757726"/>
                </a:cubicBezTo>
                <a:cubicBezTo>
                  <a:pt x="10826871" y="747343"/>
                  <a:pt x="10811086" y="746602"/>
                  <a:pt x="10805004" y="757573"/>
                </a:cubicBezTo>
                <a:cubicBezTo>
                  <a:pt x="10810951" y="784448"/>
                  <a:pt x="10744688" y="759043"/>
                  <a:pt x="10739478" y="776841"/>
                </a:cubicBezTo>
                <a:cubicBezTo>
                  <a:pt x="10678284" y="779408"/>
                  <a:pt x="10540854" y="756546"/>
                  <a:pt x="10458762" y="755400"/>
                </a:cubicBezTo>
                <a:cubicBezTo>
                  <a:pt x="10426976" y="747433"/>
                  <a:pt x="10362961" y="776166"/>
                  <a:pt x="10246919" y="769960"/>
                </a:cubicBezTo>
                <a:cubicBezTo>
                  <a:pt x="10231631" y="763610"/>
                  <a:pt x="10172943" y="749095"/>
                  <a:pt x="10167995" y="760843"/>
                </a:cubicBezTo>
                <a:cubicBezTo>
                  <a:pt x="10131971" y="759999"/>
                  <a:pt x="10021683" y="796978"/>
                  <a:pt x="9997044" y="780129"/>
                </a:cubicBezTo>
                <a:cubicBezTo>
                  <a:pt x="10001018" y="806225"/>
                  <a:pt x="9951331" y="779975"/>
                  <a:pt x="9943887" y="804141"/>
                </a:cubicBezTo>
                <a:lnTo>
                  <a:pt x="9918248" y="816628"/>
                </a:lnTo>
                <a:lnTo>
                  <a:pt x="9836148" y="858312"/>
                </a:lnTo>
                <a:lnTo>
                  <a:pt x="9823800" y="866604"/>
                </a:lnTo>
                <a:lnTo>
                  <a:pt x="9794684" y="864509"/>
                </a:lnTo>
                <a:lnTo>
                  <a:pt x="9778288" y="854362"/>
                </a:lnTo>
                <a:lnTo>
                  <a:pt x="9773886" y="857543"/>
                </a:lnTo>
                <a:cubicBezTo>
                  <a:pt x="9769008" y="863842"/>
                  <a:pt x="9766501" y="867741"/>
                  <a:pt x="9761459" y="862394"/>
                </a:cubicBezTo>
                <a:lnTo>
                  <a:pt x="9705768" y="894610"/>
                </a:lnTo>
                <a:cubicBezTo>
                  <a:pt x="9699860" y="897215"/>
                  <a:pt x="9692576" y="897590"/>
                  <a:pt x="9683005" y="894128"/>
                </a:cubicBezTo>
                <a:cubicBezTo>
                  <a:pt x="9664449" y="898200"/>
                  <a:pt x="9612100" y="914263"/>
                  <a:pt x="9594438" y="919051"/>
                </a:cubicBezTo>
                <a:lnTo>
                  <a:pt x="9577033" y="922857"/>
                </a:lnTo>
                <a:cubicBezTo>
                  <a:pt x="9568659" y="926175"/>
                  <a:pt x="9551353" y="936082"/>
                  <a:pt x="9544189" y="938966"/>
                </a:cubicBezTo>
                <a:cubicBezTo>
                  <a:pt x="9538380" y="940584"/>
                  <a:pt x="9541329" y="937538"/>
                  <a:pt x="9534048" y="940158"/>
                </a:cubicBezTo>
                <a:cubicBezTo>
                  <a:pt x="9533709" y="946069"/>
                  <a:pt x="9530854" y="951684"/>
                  <a:pt x="9500499" y="954680"/>
                </a:cubicBezTo>
                <a:cubicBezTo>
                  <a:pt x="9481230" y="968165"/>
                  <a:pt x="9456325" y="979029"/>
                  <a:pt x="9428195" y="986225"/>
                </a:cubicBezTo>
                <a:cubicBezTo>
                  <a:pt x="9422499" y="981315"/>
                  <a:pt x="9414660" y="991352"/>
                  <a:pt x="9410017" y="993931"/>
                </a:cubicBezTo>
                <a:cubicBezTo>
                  <a:pt x="9408360" y="990327"/>
                  <a:pt x="9395782" y="990863"/>
                  <a:pt x="9392919" y="994656"/>
                </a:cubicBezTo>
                <a:cubicBezTo>
                  <a:pt x="9310581" y="1024474"/>
                  <a:pt x="9345163" y="981210"/>
                  <a:pt x="9301293" y="1011593"/>
                </a:cubicBezTo>
                <a:cubicBezTo>
                  <a:pt x="9292916" y="1014346"/>
                  <a:pt x="9285483" y="1013807"/>
                  <a:pt x="9278619" y="1011878"/>
                </a:cubicBezTo>
                <a:lnTo>
                  <a:pt x="9268019" y="1007442"/>
                </a:lnTo>
                <a:lnTo>
                  <a:pt x="9234662" y="1023056"/>
                </a:lnTo>
                <a:cubicBezTo>
                  <a:pt x="9217868" y="1029197"/>
                  <a:pt x="9199852" y="1034202"/>
                  <a:pt x="9181033" y="1037921"/>
                </a:cubicBezTo>
                <a:cubicBezTo>
                  <a:pt x="9174974" y="1030923"/>
                  <a:pt x="9162516" y="1043719"/>
                  <a:pt x="9155969" y="1046804"/>
                </a:cubicBezTo>
                <a:cubicBezTo>
                  <a:pt x="9154734" y="1041866"/>
                  <a:pt x="9138567" y="1041606"/>
                  <a:pt x="9133985" y="1046450"/>
                </a:cubicBezTo>
                <a:cubicBezTo>
                  <a:pt x="9021681" y="1079910"/>
                  <a:pt x="9076377" y="1024799"/>
                  <a:pt x="9012987" y="1061986"/>
                </a:cubicBezTo>
                <a:lnTo>
                  <a:pt x="8968445" y="1052169"/>
                </a:lnTo>
                <a:lnTo>
                  <a:pt x="8958984" y="1057212"/>
                </a:lnTo>
                <a:cubicBezTo>
                  <a:pt x="8920115" y="1062770"/>
                  <a:pt x="8906181" y="1053838"/>
                  <a:pt x="8886001" y="1067468"/>
                </a:cubicBezTo>
                <a:cubicBezTo>
                  <a:pt x="8847384" y="1050046"/>
                  <a:pt x="8863283" y="1068286"/>
                  <a:pt x="8838610" y="1075091"/>
                </a:cubicBezTo>
                <a:cubicBezTo>
                  <a:pt x="8816007" y="1080079"/>
                  <a:pt x="8773923" y="1092257"/>
                  <a:pt x="8750383" y="1097387"/>
                </a:cubicBezTo>
                <a:cubicBezTo>
                  <a:pt x="8735450" y="1116502"/>
                  <a:pt x="8721220" y="1097372"/>
                  <a:pt x="8697365" y="1105869"/>
                </a:cubicBezTo>
                <a:cubicBezTo>
                  <a:pt x="8687037" y="1113735"/>
                  <a:pt x="8678781" y="1115961"/>
                  <a:pt x="8665605" y="1110791"/>
                </a:cubicBezTo>
                <a:cubicBezTo>
                  <a:pt x="8618410" y="1148662"/>
                  <a:pt x="8633049" y="1116609"/>
                  <a:pt x="8584946" y="1135226"/>
                </a:cubicBezTo>
                <a:cubicBezTo>
                  <a:pt x="8544020" y="1153499"/>
                  <a:pt x="8496232" y="1168229"/>
                  <a:pt x="8460755" y="1203427"/>
                </a:cubicBezTo>
                <a:cubicBezTo>
                  <a:pt x="8454928" y="1212828"/>
                  <a:pt x="8436573" y="1218574"/>
                  <a:pt x="8419755" y="1216260"/>
                </a:cubicBezTo>
                <a:cubicBezTo>
                  <a:pt x="8416861" y="1215863"/>
                  <a:pt x="8414124" y="1215234"/>
                  <a:pt x="8411626" y="1214397"/>
                </a:cubicBezTo>
                <a:cubicBezTo>
                  <a:pt x="8391326" y="1238641"/>
                  <a:pt x="8371389" y="1231045"/>
                  <a:pt x="8363469" y="1246658"/>
                </a:cubicBezTo>
                <a:cubicBezTo>
                  <a:pt x="8322316" y="1258746"/>
                  <a:pt x="8283162" y="1250600"/>
                  <a:pt x="8275497" y="1264396"/>
                </a:cubicBezTo>
                <a:cubicBezTo>
                  <a:pt x="8253233" y="1266996"/>
                  <a:pt x="8218383" y="1257577"/>
                  <a:pt x="8206287" y="1273060"/>
                </a:cubicBezTo>
                <a:cubicBezTo>
                  <a:pt x="8200396" y="1262794"/>
                  <a:pt x="8183827" y="1285000"/>
                  <a:pt x="8168705" y="1279956"/>
                </a:cubicBezTo>
                <a:cubicBezTo>
                  <a:pt x="8157611" y="1275235"/>
                  <a:pt x="8149996" y="1280870"/>
                  <a:pt x="8139997" y="1282713"/>
                </a:cubicBezTo>
                <a:cubicBezTo>
                  <a:pt x="8125566" y="1279776"/>
                  <a:pt x="8084128" y="1294221"/>
                  <a:pt x="8074238" y="1301895"/>
                </a:cubicBezTo>
                <a:cubicBezTo>
                  <a:pt x="8052170" y="1326903"/>
                  <a:pt x="7986951" y="1319381"/>
                  <a:pt x="7968292" y="1338779"/>
                </a:cubicBezTo>
                <a:cubicBezTo>
                  <a:pt x="7960694" y="1342282"/>
                  <a:pt x="7952937" y="1344333"/>
                  <a:pt x="7945122" y="1345477"/>
                </a:cubicBezTo>
                <a:lnTo>
                  <a:pt x="7922771" y="1346645"/>
                </a:lnTo>
                <a:lnTo>
                  <a:pt x="7915461" y="1342919"/>
                </a:lnTo>
                <a:lnTo>
                  <a:pt x="7902328" y="1345865"/>
                </a:lnTo>
                <a:lnTo>
                  <a:pt x="7898322" y="1345689"/>
                </a:lnTo>
                <a:lnTo>
                  <a:pt x="7875879" y="1345646"/>
                </a:lnTo>
                <a:cubicBezTo>
                  <a:pt x="7890672" y="1367295"/>
                  <a:pt x="7816428" y="1353520"/>
                  <a:pt x="7840612" y="1369373"/>
                </a:cubicBezTo>
                <a:cubicBezTo>
                  <a:pt x="7803208" y="1375918"/>
                  <a:pt x="7836041" y="1389289"/>
                  <a:pt x="7786819" y="1378970"/>
                </a:cubicBezTo>
                <a:cubicBezTo>
                  <a:pt x="7732613" y="1405648"/>
                  <a:pt x="7587405" y="1382806"/>
                  <a:pt x="7548172" y="1417460"/>
                </a:cubicBezTo>
                <a:cubicBezTo>
                  <a:pt x="7551327" y="1405830"/>
                  <a:pt x="7499280" y="1470447"/>
                  <a:pt x="7483437" y="1478152"/>
                </a:cubicBezTo>
                <a:cubicBezTo>
                  <a:pt x="7446517" y="1491067"/>
                  <a:pt x="7432754" y="1502351"/>
                  <a:pt x="7377870" y="1523319"/>
                </a:cubicBezTo>
                <a:cubicBezTo>
                  <a:pt x="7324166" y="1536168"/>
                  <a:pt x="7290459" y="1563749"/>
                  <a:pt x="7230737" y="1562633"/>
                </a:cubicBezTo>
                <a:cubicBezTo>
                  <a:pt x="7229794" y="1566487"/>
                  <a:pt x="7227568" y="1569908"/>
                  <a:pt x="7224458" y="1573008"/>
                </a:cubicBezTo>
                <a:lnTo>
                  <a:pt x="7213486" y="1580987"/>
                </a:lnTo>
                <a:lnTo>
                  <a:pt x="7210972" y="1580856"/>
                </a:lnTo>
                <a:lnTo>
                  <a:pt x="7183121" y="1595162"/>
                </a:lnTo>
                <a:lnTo>
                  <a:pt x="7164601" y="1606490"/>
                </a:lnTo>
                <a:lnTo>
                  <a:pt x="7159286" y="1606850"/>
                </a:lnTo>
                <a:cubicBezTo>
                  <a:pt x="7150961" y="1609262"/>
                  <a:pt x="7125743" y="1618162"/>
                  <a:pt x="7114651" y="1620959"/>
                </a:cubicBezTo>
                <a:cubicBezTo>
                  <a:pt x="7109310" y="1606138"/>
                  <a:pt x="7106695" y="1617324"/>
                  <a:pt x="7092727" y="1623628"/>
                </a:cubicBezTo>
                <a:cubicBezTo>
                  <a:pt x="7081313" y="1602012"/>
                  <a:pt x="7049394" y="1627301"/>
                  <a:pt x="7031309" y="1619451"/>
                </a:cubicBezTo>
                <a:cubicBezTo>
                  <a:pt x="7021305" y="1624569"/>
                  <a:pt x="7010515" y="1629587"/>
                  <a:pt x="6999084" y="1634317"/>
                </a:cubicBezTo>
                <a:lnTo>
                  <a:pt x="6992107" y="1636860"/>
                </a:lnTo>
                <a:lnTo>
                  <a:pt x="6991765" y="1636725"/>
                </a:lnTo>
                <a:cubicBezTo>
                  <a:pt x="6989813" y="1636884"/>
                  <a:pt x="6987353" y="1637572"/>
                  <a:pt x="6983996" y="1639040"/>
                </a:cubicBezTo>
                <a:lnTo>
                  <a:pt x="6979383" y="1641496"/>
                </a:lnTo>
                <a:lnTo>
                  <a:pt x="6900177" y="1636016"/>
                </a:lnTo>
                <a:cubicBezTo>
                  <a:pt x="6859708" y="1641136"/>
                  <a:pt x="6829973" y="1628753"/>
                  <a:pt x="6795372" y="1644845"/>
                </a:cubicBezTo>
                <a:cubicBezTo>
                  <a:pt x="6757466" y="1649571"/>
                  <a:pt x="6723150" y="1647290"/>
                  <a:pt x="6692251" y="1656357"/>
                </a:cubicBezTo>
                <a:cubicBezTo>
                  <a:pt x="6678032" y="1652894"/>
                  <a:pt x="6665282" y="1652445"/>
                  <a:pt x="6655235" y="1661869"/>
                </a:cubicBezTo>
                <a:cubicBezTo>
                  <a:pt x="6619334" y="1664040"/>
                  <a:pt x="6608179" y="1654034"/>
                  <a:pt x="6587857" y="1665769"/>
                </a:cubicBezTo>
                <a:lnTo>
                  <a:pt x="6554894" y="1664428"/>
                </a:lnTo>
                <a:lnTo>
                  <a:pt x="6551579" y="1662213"/>
                </a:lnTo>
                <a:lnTo>
                  <a:pt x="6545693" y="1661776"/>
                </a:lnTo>
                <a:lnTo>
                  <a:pt x="6530561" y="1664619"/>
                </a:lnTo>
                <a:lnTo>
                  <a:pt x="6525028" y="1666354"/>
                </a:lnTo>
                <a:cubicBezTo>
                  <a:pt x="6521154" y="1667301"/>
                  <a:pt x="6518510" y="1667613"/>
                  <a:pt x="6516595" y="1667475"/>
                </a:cubicBezTo>
                <a:lnTo>
                  <a:pt x="6516340" y="1667291"/>
                </a:lnTo>
                <a:lnTo>
                  <a:pt x="6508541" y="1668757"/>
                </a:lnTo>
                <a:cubicBezTo>
                  <a:pt x="6495493" y="1671715"/>
                  <a:pt x="6482908" y="1675051"/>
                  <a:pt x="6471012" y="1678604"/>
                </a:cubicBezTo>
                <a:cubicBezTo>
                  <a:pt x="6457809" y="1668164"/>
                  <a:pt x="6415506" y="1688334"/>
                  <a:pt x="6415265" y="1665317"/>
                </a:cubicBezTo>
                <a:cubicBezTo>
                  <a:pt x="6399063" y="1669446"/>
                  <a:pt x="6391173" y="1680085"/>
                  <a:pt x="6393343" y="1664672"/>
                </a:cubicBezTo>
                <a:lnTo>
                  <a:pt x="6380457" y="1662376"/>
                </a:lnTo>
                <a:lnTo>
                  <a:pt x="6280959" y="1689329"/>
                </a:lnTo>
                <a:lnTo>
                  <a:pt x="6266765" y="1695560"/>
                </a:lnTo>
                <a:cubicBezTo>
                  <a:pt x="6262331" y="1698152"/>
                  <a:pt x="6258580" y="1701192"/>
                  <a:pt x="6255823" y="1704850"/>
                </a:cubicBezTo>
                <a:cubicBezTo>
                  <a:pt x="6200184" y="1694834"/>
                  <a:pt x="6155082" y="1716996"/>
                  <a:pt x="6098321" y="1721646"/>
                </a:cubicBezTo>
                <a:cubicBezTo>
                  <a:pt x="6036511" y="1734126"/>
                  <a:pt x="5902526" y="1770074"/>
                  <a:pt x="5880652" y="1779643"/>
                </a:cubicBezTo>
                <a:cubicBezTo>
                  <a:pt x="5862008" y="1784877"/>
                  <a:pt x="5777344" y="1786304"/>
                  <a:pt x="5785959" y="1775307"/>
                </a:cubicBezTo>
                <a:cubicBezTo>
                  <a:pt x="5732223" y="1803618"/>
                  <a:pt x="5707481" y="1784706"/>
                  <a:pt x="5643534" y="1802919"/>
                </a:cubicBezTo>
                <a:lnTo>
                  <a:pt x="5518799" y="1818312"/>
                </a:lnTo>
                <a:lnTo>
                  <a:pt x="5505014" y="1819259"/>
                </a:lnTo>
                <a:lnTo>
                  <a:pt x="5499949" y="1814490"/>
                </a:lnTo>
                <a:lnTo>
                  <a:pt x="5453307" y="1815450"/>
                </a:lnTo>
                <a:cubicBezTo>
                  <a:pt x="5433075" y="1827706"/>
                  <a:pt x="5395563" y="1821122"/>
                  <a:pt x="5364192" y="1826074"/>
                </a:cubicBezTo>
                <a:lnTo>
                  <a:pt x="5350380" y="1830891"/>
                </a:lnTo>
                <a:lnTo>
                  <a:pt x="5259633" y="1837160"/>
                </a:lnTo>
                <a:lnTo>
                  <a:pt x="5197513" y="1844718"/>
                </a:lnTo>
                <a:lnTo>
                  <a:pt x="5184170" y="1849402"/>
                </a:lnTo>
                <a:lnTo>
                  <a:pt x="5168852" y="1844846"/>
                </a:lnTo>
                <a:cubicBezTo>
                  <a:pt x="5166986" y="1843561"/>
                  <a:pt x="5165478" y="1842127"/>
                  <a:pt x="5164370" y="1840597"/>
                </a:cubicBezTo>
                <a:lnTo>
                  <a:pt x="5114927" y="1847827"/>
                </a:lnTo>
                <a:lnTo>
                  <a:pt x="5108970" y="1847935"/>
                </a:lnTo>
                <a:lnTo>
                  <a:pt x="5067961" y="1845917"/>
                </a:lnTo>
                <a:lnTo>
                  <a:pt x="5007075" y="1838626"/>
                </a:lnTo>
                <a:cubicBezTo>
                  <a:pt x="4987003" y="1833546"/>
                  <a:pt x="4969259" y="1814096"/>
                  <a:pt x="4944087" y="1823332"/>
                </a:cubicBezTo>
                <a:cubicBezTo>
                  <a:pt x="4949882" y="1812650"/>
                  <a:pt x="4914396" y="1826154"/>
                  <a:pt x="4907662" y="1816900"/>
                </a:cubicBezTo>
                <a:cubicBezTo>
                  <a:pt x="4903760" y="1809237"/>
                  <a:pt x="4892087" y="1811549"/>
                  <a:pt x="4882386" y="1809844"/>
                </a:cubicBezTo>
                <a:cubicBezTo>
                  <a:pt x="4874062" y="1802609"/>
                  <a:pt x="4826962" y="1801349"/>
                  <a:pt x="4811440" y="1804655"/>
                </a:cubicBezTo>
                <a:cubicBezTo>
                  <a:pt x="4768806" y="1818748"/>
                  <a:pt x="4725356" y="1790961"/>
                  <a:pt x="4691075" y="1801389"/>
                </a:cubicBezTo>
                <a:cubicBezTo>
                  <a:pt x="4663743" y="1799478"/>
                  <a:pt x="4655044" y="1795479"/>
                  <a:pt x="4647449" y="1793181"/>
                </a:cubicBezTo>
                <a:lnTo>
                  <a:pt x="4645504" y="1787606"/>
                </a:lnTo>
                <a:lnTo>
                  <a:pt x="4632229" y="1785815"/>
                </a:lnTo>
                <a:lnTo>
                  <a:pt x="4629273" y="1784355"/>
                </a:lnTo>
                <a:cubicBezTo>
                  <a:pt x="4623639" y="1781544"/>
                  <a:pt x="4617950" y="1778917"/>
                  <a:pt x="4611738" y="1776964"/>
                </a:cubicBezTo>
                <a:cubicBezTo>
                  <a:pt x="4601379" y="1800272"/>
                  <a:pt x="4557197" y="1764196"/>
                  <a:pt x="4560070" y="1785640"/>
                </a:cubicBezTo>
                <a:lnTo>
                  <a:pt x="4536503" y="1785334"/>
                </a:lnTo>
                <a:lnTo>
                  <a:pt x="4513724" y="1791996"/>
                </a:lnTo>
                <a:lnTo>
                  <a:pt x="4501513" y="1799835"/>
                </a:lnTo>
                <a:lnTo>
                  <a:pt x="4459076" y="1813003"/>
                </a:lnTo>
                <a:lnTo>
                  <a:pt x="4459810" y="1797886"/>
                </a:lnTo>
                <a:lnTo>
                  <a:pt x="4379064" y="1817177"/>
                </a:lnTo>
                <a:lnTo>
                  <a:pt x="4319209" y="1834833"/>
                </a:lnTo>
                <a:lnTo>
                  <a:pt x="4306907" y="1841641"/>
                </a:lnTo>
                <a:lnTo>
                  <a:pt x="4290981" y="1839677"/>
                </a:lnTo>
                <a:cubicBezTo>
                  <a:pt x="4288909" y="1838717"/>
                  <a:pt x="4287163" y="1837555"/>
                  <a:pt x="4285792" y="1836231"/>
                </a:cubicBezTo>
                <a:lnTo>
                  <a:pt x="4238372" y="1851480"/>
                </a:lnTo>
                <a:lnTo>
                  <a:pt x="4232517" y="1852567"/>
                </a:lnTo>
                <a:lnTo>
                  <a:pt x="4191732" y="1857328"/>
                </a:lnTo>
                <a:lnTo>
                  <a:pt x="4065532" y="1855477"/>
                </a:lnTo>
                <a:cubicBezTo>
                  <a:pt x="4069305" y="1844009"/>
                  <a:pt x="4036780" y="1863138"/>
                  <a:pt x="4028460" y="1855137"/>
                </a:cubicBezTo>
                <a:cubicBezTo>
                  <a:pt x="4023224" y="1848238"/>
                  <a:pt x="4012138" y="1852433"/>
                  <a:pt x="4002267" y="1852352"/>
                </a:cubicBezTo>
                <a:cubicBezTo>
                  <a:pt x="3992749" y="1846600"/>
                  <a:pt x="3946095" y="1853107"/>
                  <a:pt x="3931396" y="1858915"/>
                </a:cubicBezTo>
                <a:cubicBezTo>
                  <a:pt x="3891932" y="1879798"/>
                  <a:pt x="3844059" y="1859600"/>
                  <a:pt x="3812162" y="1875501"/>
                </a:cubicBezTo>
                <a:cubicBezTo>
                  <a:pt x="3784875" y="1878116"/>
                  <a:pt x="3775574" y="1875612"/>
                  <a:pt x="3767672" y="1874600"/>
                </a:cubicBezTo>
                <a:lnTo>
                  <a:pt x="3764741" y="1869433"/>
                </a:lnTo>
                <a:lnTo>
                  <a:pt x="3751332" y="1869854"/>
                </a:lnTo>
                <a:lnTo>
                  <a:pt x="3748155" y="1868903"/>
                </a:lnTo>
                <a:cubicBezTo>
                  <a:pt x="3742091" y="1867062"/>
                  <a:pt x="3736007" y="1865414"/>
                  <a:pt x="3729530" y="1864513"/>
                </a:cubicBezTo>
                <a:cubicBezTo>
                  <a:pt x="3723549" y="1889158"/>
                  <a:pt x="3673453" y="1860919"/>
                  <a:pt x="3680177" y="1881552"/>
                </a:cubicBezTo>
                <a:cubicBezTo>
                  <a:pt x="3643549" y="1880892"/>
                  <a:pt x="3599470" y="1913398"/>
                  <a:pt x="3567259" y="1893482"/>
                </a:cubicBezTo>
                <a:cubicBezTo>
                  <a:pt x="3512865" y="1897927"/>
                  <a:pt x="3463644" y="1898121"/>
                  <a:pt x="3405770" y="1904591"/>
                </a:cubicBezTo>
                <a:cubicBezTo>
                  <a:pt x="3361027" y="1917619"/>
                  <a:pt x="3312439" y="1902759"/>
                  <a:pt x="3280097" y="1919610"/>
                </a:cubicBezTo>
                <a:cubicBezTo>
                  <a:pt x="3228353" y="1917339"/>
                  <a:pt x="3163854" y="1927961"/>
                  <a:pt x="3123424" y="1952930"/>
                </a:cubicBezTo>
                <a:cubicBezTo>
                  <a:pt x="3067921" y="1955455"/>
                  <a:pt x="3058626" y="1970554"/>
                  <a:pt x="3009910" y="1957866"/>
                </a:cubicBezTo>
                <a:cubicBezTo>
                  <a:pt x="3005875" y="1961558"/>
                  <a:pt x="3001138" y="1964570"/>
                  <a:pt x="2995934" y="1967085"/>
                </a:cubicBezTo>
                <a:lnTo>
                  <a:pt x="2980071" y="1972988"/>
                </a:lnTo>
                <a:lnTo>
                  <a:pt x="2978094" y="1972369"/>
                </a:lnTo>
                <a:lnTo>
                  <a:pt x="2942858" y="1981367"/>
                </a:lnTo>
                <a:lnTo>
                  <a:pt x="2875436" y="1996977"/>
                </a:lnTo>
                <a:lnTo>
                  <a:pt x="2874892" y="1996085"/>
                </a:lnTo>
                <a:cubicBezTo>
                  <a:pt x="2872808" y="1994277"/>
                  <a:pt x="2869648" y="1993306"/>
                  <a:pt x="2864145" y="1994061"/>
                </a:cubicBezTo>
                <a:cubicBezTo>
                  <a:pt x="2872218" y="1978115"/>
                  <a:pt x="2860603" y="1988862"/>
                  <a:pt x="2843662" y="1992498"/>
                </a:cubicBezTo>
                <a:cubicBezTo>
                  <a:pt x="2852423" y="1968542"/>
                  <a:pt x="2804535" y="1987804"/>
                  <a:pt x="2796128" y="1976403"/>
                </a:cubicBezTo>
                <a:cubicBezTo>
                  <a:pt x="2783487" y="1979614"/>
                  <a:pt x="2770278" y="1982573"/>
                  <a:pt x="2756784" y="1985116"/>
                </a:cubicBezTo>
                <a:lnTo>
                  <a:pt x="2748833" y="1986323"/>
                </a:lnTo>
                <a:cubicBezTo>
                  <a:pt x="2748775" y="1986256"/>
                  <a:pt x="2748719" y="1986188"/>
                  <a:pt x="2748661" y="1986122"/>
                </a:cubicBezTo>
                <a:cubicBezTo>
                  <a:pt x="2746906" y="1985902"/>
                  <a:pt x="2744280" y="1986117"/>
                  <a:pt x="2740251" y="1986946"/>
                </a:cubicBezTo>
                <a:lnTo>
                  <a:pt x="2718916" y="1990867"/>
                </a:lnTo>
                <a:lnTo>
                  <a:pt x="2713522" y="1990173"/>
                </a:lnTo>
                <a:lnTo>
                  <a:pt x="2680597" y="1984996"/>
                </a:lnTo>
                <a:cubicBezTo>
                  <a:pt x="2658416" y="1985461"/>
                  <a:pt x="2612251" y="1988312"/>
                  <a:pt x="2578178" y="1990531"/>
                </a:cubicBezTo>
                <a:cubicBezTo>
                  <a:pt x="2545413" y="1998704"/>
                  <a:pt x="2513846" y="1994934"/>
                  <a:pt x="2476147" y="1998305"/>
                </a:cubicBezTo>
                <a:cubicBezTo>
                  <a:pt x="2437134" y="2013637"/>
                  <a:pt x="2413847" y="1999542"/>
                  <a:pt x="2373568" y="2003219"/>
                </a:cubicBezTo>
                <a:cubicBezTo>
                  <a:pt x="2341422" y="2024631"/>
                  <a:pt x="2342856" y="1992997"/>
                  <a:pt x="2321399" y="1989467"/>
                </a:cubicBezTo>
                <a:lnTo>
                  <a:pt x="2315525" y="1989708"/>
                </a:lnTo>
                <a:lnTo>
                  <a:pt x="2300792" y="1994290"/>
                </a:lnTo>
                <a:lnTo>
                  <a:pt x="2295469" y="1996659"/>
                </a:lnTo>
                <a:cubicBezTo>
                  <a:pt x="2291722" y="1998049"/>
                  <a:pt x="2289127" y="1998665"/>
                  <a:pt x="2287219" y="1998750"/>
                </a:cubicBezTo>
                <a:lnTo>
                  <a:pt x="2286948" y="1998596"/>
                </a:lnTo>
                <a:lnTo>
                  <a:pt x="2243069" y="2015111"/>
                </a:lnTo>
                <a:cubicBezTo>
                  <a:pt x="2229030" y="2006206"/>
                  <a:pt x="2188966" y="2031217"/>
                  <a:pt x="2186609" y="2008263"/>
                </a:cubicBezTo>
                <a:cubicBezTo>
                  <a:pt x="2170936" y="2014251"/>
                  <a:pt x="2164097" y="2025782"/>
                  <a:pt x="2164831" y="2010143"/>
                </a:cubicBezTo>
                <a:cubicBezTo>
                  <a:pt x="2159536" y="2011705"/>
                  <a:pt x="2155830" y="2011340"/>
                  <a:pt x="2152836" y="2010048"/>
                </a:cubicBezTo>
                <a:lnTo>
                  <a:pt x="2117102" y="2023004"/>
                </a:lnTo>
                <a:lnTo>
                  <a:pt x="2111935" y="2023163"/>
                </a:lnTo>
                <a:lnTo>
                  <a:pt x="2089991" y="2034193"/>
                </a:lnTo>
                <a:lnTo>
                  <a:pt x="2058061" y="2047942"/>
                </a:lnTo>
                <a:lnTo>
                  <a:pt x="2055737" y="2047704"/>
                </a:lnTo>
                <a:lnTo>
                  <a:pt x="2042244" y="2055560"/>
                </a:lnTo>
                <a:cubicBezTo>
                  <a:pt x="2038090" y="2058656"/>
                  <a:pt x="1978623" y="2070285"/>
                  <a:pt x="1976224" y="2074257"/>
                </a:cubicBezTo>
                <a:cubicBezTo>
                  <a:pt x="1920172" y="2070662"/>
                  <a:pt x="1933546" y="2089824"/>
                  <a:pt x="1877728" y="2101004"/>
                </a:cubicBezTo>
                <a:cubicBezTo>
                  <a:pt x="1839146" y="2101989"/>
                  <a:pt x="1818769" y="2108983"/>
                  <a:pt x="1759056" y="2125608"/>
                </a:cubicBezTo>
                <a:cubicBezTo>
                  <a:pt x="1719091" y="2137539"/>
                  <a:pt x="1691494" y="2161097"/>
                  <a:pt x="1637948" y="2172597"/>
                </a:cubicBezTo>
                <a:cubicBezTo>
                  <a:pt x="1587306" y="2207053"/>
                  <a:pt x="1496241" y="2208973"/>
                  <a:pt x="1434549" y="2234522"/>
                </a:cubicBezTo>
                <a:cubicBezTo>
                  <a:pt x="1402655" y="2224964"/>
                  <a:pt x="1409212" y="2231152"/>
                  <a:pt x="1398481" y="2237074"/>
                </a:cubicBezTo>
                <a:cubicBezTo>
                  <a:pt x="1398456" y="2237082"/>
                  <a:pt x="1398432" y="2237089"/>
                  <a:pt x="1398407" y="2237095"/>
                </a:cubicBezTo>
                <a:lnTo>
                  <a:pt x="1370962" y="2237474"/>
                </a:lnTo>
                <a:lnTo>
                  <a:pt x="1356367" y="2235089"/>
                </a:lnTo>
                <a:cubicBezTo>
                  <a:pt x="1346056" y="2233320"/>
                  <a:pt x="1335986" y="2231930"/>
                  <a:pt x="1324828" y="2231968"/>
                </a:cubicBezTo>
                <a:lnTo>
                  <a:pt x="1297744" y="2235849"/>
                </a:lnTo>
                <a:lnTo>
                  <a:pt x="1286236" y="2233135"/>
                </a:lnTo>
                <a:lnTo>
                  <a:pt x="1283504" y="2233797"/>
                </a:lnTo>
                <a:lnTo>
                  <a:pt x="1279765" y="2229639"/>
                </a:lnTo>
                <a:cubicBezTo>
                  <a:pt x="1260110" y="2221111"/>
                  <a:pt x="1209850" y="2211602"/>
                  <a:pt x="1195347" y="2212354"/>
                </a:cubicBezTo>
                <a:cubicBezTo>
                  <a:pt x="1171903" y="2216875"/>
                  <a:pt x="1033292" y="2222456"/>
                  <a:pt x="970251" y="2221029"/>
                </a:cubicBezTo>
                <a:cubicBezTo>
                  <a:pt x="913858" y="2213074"/>
                  <a:pt x="864984" y="2224767"/>
                  <a:pt x="812914" y="2202752"/>
                </a:cubicBezTo>
                <a:cubicBezTo>
                  <a:pt x="809419" y="2205714"/>
                  <a:pt x="805091" y="2207855"/>
                  <a:pt x="800195" y="2209407"/>
                </a:cubicBezTo>
                <a:lnTo>
                  <a:pt x="784978" y="2212360"/>
                </a:lnTo>
                <a:lnTo>
                  <a:pt x="681987" y="2216757"/>
                </a:lnTo>
                <a:lnTo>
                  <a:pt x="669923" y="2211682"/>
                </a:lnTo>
                <a:cubicBezTo>
                  <a:pt x="675432" y="2197125"/>
                  <a:pt x="665394" y="2205767"/>
                  <a:pt x="648680" y="2206229"/>
                </a:cubicBezTo>
                <a:cubicBezTo>
                  <a:pt x="653511" y="2183723"/>
                  <a:pt x="607806" y="2194090"/>
                  <a:pt x="597225" y="2180999"/>
                </a:cubicBezTo>
                <a:cubicBezTo>
                  <a:pt x="584838" y="2181847"/>
                  <a:pt x="571827" y="2182333"/>
                  <a:pt x="558449" y="2182346"/>
                </a:cubicBezTo>
                <a:lnTo>
                  <a:pt x="550517" y="2182060"/>
                </a:lnTo>
                <a:lnTo>
                  <a:pt x="550309" y="2181825"/>
                </a:lnTo>
                <a:cubicBezTo>
                  <a:pt x="548471" y="2181269"/>
                  <a:pt x="545824" y="2180990"/>
                  <a:pt x="541836" y="2181063"/>
                </a:cubicBezTo>
                <a:lnTo>
                  <a:pt x="536057" y="2181537"/>
                </a:lnTo>
                <a:lnTo>
                  <a:pt x="520671" y="2180980"/>
                </a:lnTo>
                <a:lnTo>
                  <a:pt x="515024" y="2179258"/>
                </a:lnTo>
                <a:lnTo>
                  <a:pt x="512278" y="2176369"/>
                </a:lnTo>
                <a:lnTo>
                  <a:pt x="480419" y="2167807"/>
                </a:lnTo>
                <a:cubicBezTo>
                  <a:pt x="458012" y="2174781"/>
                  <a:pt x="449332" y="2162566"/>
                  <a:pt x="413835" y="2156783"/>
                </a:cubicBezTo>
                <a:cubicBezTo>
                  <a:pt x="401959" y="2163765"/>
                  <a:pt x="389622" y="2160522"/>
                  <a:pt x="376513" y="2154014"/>
                </a:cubicBezTo>
                <a:cubicBezTo>
                  <a:pt x="344376" y="2156059"/>
                  <a:pt x="311403" y="2146283"/>
                  <a:pt x="273386" y="2142551"/>
                </a:cubicBezTo>
                <a:cubicBezTo>
                  <a:pt x="236093" y="2150634"/>
                  <a:pt x="209811" y="2132011"/>
                  <a:pt x="169207" y="2128100"/>
                </a:cubicBezTo>
                <a:lnTo>
                  <a:pt x="93149" y="2105324"/>
                </a:lnTo>
                <a:lnTo>
                  <a:pt x="88109" y="2106704"/>
                </a:lnTo>
                <a:cubicBezTo>
                  <a:pt x="84511" y="2107398"/>
                  <a:pt x="81960" y="2107528"/>
                  <a:pt x="80022" y="2107254"/>
                </a:cubicBezTo>
                <a:lnTo>
                  <a:pt x="79717" y="2107046"/>
                </a:lnTo>
                <a:lnTo>
                  <a:pt x="72352" y="2107991"/>
                </a:lnTo>
                <a:cubicBezTo>
                  <a:pt x="60160" y="2110089"/>
                  <a:pt x="48530" y="2112610"/>
                  <a:pt x="37645" y="2115401"/>
                </a:cubicBezTo>
                <a:cubicBezTo>
                  <a:pt x="29688" y="2109582"/>
                  <a:pt x="16534" y="2111084"/>
                  <a:pt x="4572" y="2111091"/>
                </a:cubicBezTo>
                <a:lnTo>
                  <a:pt x="0" y="2110468"/>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0EA0D5D-B054-71B6-FC64-0ED161BB549A}"/>
              </a:ext>
            </a:extLst>
          </p:cNvPr>
          <p:cNvSpPr>
            <a:spLocks noGrp="1"/>
          </p:cNvSpPr>
          <p:nvPr>
            <p:ph type="title"/>
          </p:nvPr>
        </p:nvSpPr>
        <p:spPr>
          <a:xfrm>
            <a:off x="1137037" y="172122"/>
            <a:ext cx="9274512" cy="919126"/>
          </a:xfrm>
        </p:spPr>
        <p:txBody>
          <a:bodyPr vert="horz" lIns="91440" tIns="45720" rIns="91440" bIns="45720" rtlCol="0" anchor="ctr">
            <a:normAutofit/>
          </a:bodyPr>
          <a:lstStyle/>
          <a:p>
            <a:r>
              <a:rPr lang="en-US" sz="2200" b="0" dirty="0">
                <a:latin typeface="Open Sans Semibold"/>
                <a:ea typeface="Open Sans Semibold"/>
                <a:cs typeface="Open Sans Semibold"/>
              </a:rPr>
              <a:t>Computer Engineering electives (per term)</a:t>
            </a:r>
          </a:p>
        </p:txBody>
      </p:sp>
      <p:sp>
        <p:nvSpPr>
          <p:cNvPr id="14" name="Freeform: Shape 13">
            <a:extLst>
              <a:ext uri="{FF2B5EF4-FFF2-40B4-BE49-F238E27FC236}">
                <a16:creationId xmlns:a16="http://schemas.microsoft.com/office/drawing/2014/main" id="{3501A971-CEBD-4E4B-8529-3BB4F4100C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60460" y="6189260"/>
            <a:ext cx="7831541" cy="668740"/>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4">
            <a:extLst>
              <a:ext uri="{FF2B5EF4-FFF2-40B4-BE49-F238E27FC236}">
                <a16:creationId xmlns:a16="http://schemas.microsoft.com/office/drawing/2014/main" id="{20901979-F3D3-4866-4028-FD76FF44736C}"/>
              </a:ext>
            </a:extLst>
          </p:cNvPr>
          <p:cNvGraphicFramePr>
            <a:graphicFrameLocks noGrp="1"/>
          </p:cNvGraphicFramePr>
          <p:nvPr>
            <p:ph sz="half" idx="1"/>
            <p:extLst>
              <p:ext uri="{D42A27DB-BD31-4B8C-83A1-F6EECF244321}">
                <p14:modId xmlns:p14="http://schemas.microsoft.com/office/powerpoint/2010/main" val="1706650560"/>
              </p:ext>
            </p:extLst>
          </p:nvPr>
        </p:nvGraphicFramePr>
        <p:xfrm>
          <a:off x="416560" y="985520"/>
          <a:ext cx="10806785" cy="5537368"/>
        </p:xfrm>
        <a:graphic>
          <a:graphicData uri="http://schemas.openxmlformats.org/drawingml/2006/table">
            <a:tbl>
              <a:tblPr firstRow="1" bandRow="1">
                <a:tableStyleId>{5C22544A-7EE6-4342-B048-85BDC9FD1C3A}</a:tableStyleId>
              </a:tblPr>
              <a:tblGrid>
                <a:gridCol w="1116902">
                  <a:extLst>
                    <a:ext uri="{9D8B030D-6E8A-4147-A177-3AD203B41FA5}">
                      <a16:colId xmlns:a16="http://schemas.microsoft.com/office/drawing/2014/main" val="1517489075"/>
                    </a:ext>
                  </a:extLst>
                </a:gridCol>
                <a:gridCol w="2561403">
                  <a:extLst>
                    <a:ext uri="{9D8B030D-6E8A-4147-A177-3AD203B41FA5}">
                      <a16:colId xmlns:a16="http://schemas.microsoft.com/office/drawing/2014/main" val="2898061981"/>
                    </a:ext>
                  </a:extLst>
                </a:gridCol>
                <a:gridCol w="322187">
                  <a:extLst>
                    <a:ext uri="{9D8B030D-6E8A-4147-A177-3AD203B41FA5}">
                      <a16:colId xmlns:a16="http://schemas.microsoft.com/office/drawing/2014/main" val="416487892"/>
                    </a:ext>
                  </a:extLst>
                </a:gridCol>
                <a:gridCol w="1457646">
                  <a:extLst>
                    <a:ext uri="{9D8B030D-6E8A-4147-A177-3AD203B41FA5}">
                      <a16:colId xmlns:a16="http://schemas.microsoft.com/office/drawing/2014/main" val="3677322028"/>
                    </a:ext>
                  </a:extLst>
                </a:gridCol>
                <a:gridCol w="734317">
                  <a:extLst>
                    <a:ext uri="{9D8B030D-6E8A-4147-A177-3AD203B41FA5}">
                      <a16:colId xmlns:a16="http://schemas.microsoft.com/office/drawing/2014/main" val="1371190758"/>
                    </a:ext>
                  </a:extLst>
                </a:gridCol>
                <a:gridCol w="3224163">
                  <a:extLst>
                    <a:ext uri="{9D8B030D-6E8A-4147-A177-3AD203B41FA5}">
                      <a16:colId xmlns:a16="http://schemas.microsoft.com/office/drawing/2014/main" val="3643296433"/>
                    </a:ext>
                  </a:extLst>
                </a:gridCol>
                <a:gridCol w="321901">
                  <a:extLst>
                    <a:ext uri="{9D8B030D-6E8A-4147-A177-3AD203B41FA5}">
                      <a16:colId xmlns:a16="http://schemas.microsoft.com/office/drawing/2014/main" val="2174876013"/>
                    </a:ext>
                  </a:extLst>
                </a:gridCol>
                <a:gridCol w="1068266">
                  <a:extLst>
                    <a:ext uri="{9D8B030D-6E8A-4147-A177-3AD203B41FA5}">
                      <a16:colId xmlns:a16="http://schemas.microsoft.com/office/drawing/2014/main" val="4063215193"/>
                    </a:ext>
                  </a:extLst>
                </a:gridCol>
              </a:tblGrid>
              <a:tr h="229249">
                <a:tc gridSpan="3">
                  <a:txBody>
                    <a:bodyPr/>
                    <a:lstStyle/>
                    <a:p>
                      <a:r>
                        <a:rPr lang="en-US" sz="1000" b="0" dirty="0">
                          <a:effectLst/>
                        </a:rPr>
                        <a:t>F</a:t>
                      </a:r>
                      <a:r>
                        <a:rPr lang="en-US" sz="1200" b="0" dirty="0">
                          <a:effectLst/>
                        </a:rPr>
                        <a:t>all 2023</a:t>
                      </a:r>
                    </a:p>
                  </a:txBody>
                  <a:tcPr marL="0" marR="0" marT="0" marB="0" anchor="ctr"/>
                </a:tc>
                <a:tc hMerge="1">
                  <a:txBody>
                    <a:bodyPr/>
                    <a:lstStyle/>
                    <a:p>
                      <a:endParaRPr lang="en-US"/>
                    </a:p>
                  </a:txBody>
                  <a:tcPr/>
                </a:tc>
                <a:tc hMerge="1">
                  <a:txBody>
                    <a:bodyPr/>
                    <a:lstStyle/>
                    <a:p>
                      <a:endParaRPr lang="en-US"/>
                    </a:p>
                  </a:txBody>
                  <a:tcPr/>
                </a:tc>
                <a:tc>
                  <a:txBody>
                    <a:bodyPr/>
                    <a:lstStyle/>
                    <a:p>
                      <a:endParaRPr lang="en-US" sz="1000">
                        <a:effectLst/>
                      </a:endParaRPr>
                    </a:p>
                  </a:txBody>
                  <a:tcPr marL="0" marR="0" marT="0" marB="0" anchor="ctr"/>
                </a:tc>
                <a:tc gridSpan="3">
                  <a:txBody>
                    <a:bodyPr/>
                    <a:lstStyle/>
                    <a:p>
                      <a:r>
                        <a:rPr lang="en-US" sz="1200" b="0" dirty="0">
                          <a:effectLst/>
                        </a:rPr>
                        <a:t>Winter 2024</a:t>
                      </a:r>
                    </a:p>
                  </a:txBody>
                  <a:tcPr marL="0" marR="0" marT="0" marB="0" anchor="ctr"/>
                </a:tc>
                <a:tc hMerge="1">
                  <a:txBody>
                    <a:bodyPr/>
                    <a:lstStyle/>
                    <a:p>
                      <a:endParaRPr lang="en-US"/>
                    </a:p>
                  </a:txBody>
                  <a:tcPr/>
                </a:tc>
                <a:tc hMerge="1">
                  <a:txBody>
                    <a:bodyPr/>
                    <a:lstStyle/>
                    <a:p>
                      <a:endParaRPr lang="en-US"/>
                    </a:p>
                  </a:txBody>
                  <a:tcPr/>
                </a:tc>
                <a:tc>
                  <a:txBody>
                    <a:bodyPr/>
                    <a:lstStyle/>
                    <a:p>
                      <a:endParaRPr lang="en-US" sz="1000">
                        <a:effectLst/>
                      </a:endParaRPr>
                    </a:p>
                  </a:txBody>
                  <a:tcPr marL="0" marR="0" marT="0" marB="0" anchor="ctr"/>
                </a:tc>
                <a:extLst>
                  <a:ext uri="{0D108BD9-81ED-4DB2-BD59-A6C34878D82A}">
                    <a16:rowId xmlns:a16="http://schemas.microsoft.com/office/drawing/2014/main" val="2810773295"/>
                  </a:ext>
                </a:extLst>
              </a:tr>
              <a:tr h="229249">
                <a:tc>
                  <a:txBody>
                    <a:bodyPr/>
                    <a:lstStyle/>
                    <a:p>
                      <a:r>
                        <a:rPr lang="en-US" sz="1000" dirty="0">
                          <a:effectLst/>
                        </a:rPr>
                        <a:t>ELEC 324</a:t>
                      </a:r>
                    </a:p>
                  </a:txBody>
                  <a:tcPr marL="0" marR="0" marT="0" marB="0" anchor="ctr"/>
                </a:tc>
                <a:tc>
                  <a:txBody>
                    <a:bodyPr/>
                    <a:lstStyle/>
                    <a:p>
                      <a:r>
                        <a:rPr lang="en-US" sz="1000" dirty="0">
                          <a:effectLst/>
                        </a:rPr>
                        <a:t>Discrete-Time Signals &amp; Systems</a:t>
                      </a:r>
                    </a:p>
                  </a:txBody>
                  <a:tcPr marL="0" marR="0" marT="0" marB="0" anchor="ctr"/>
                </a:tc>
                <a:tc>
                  <a:txBody>
                    <a:bodyPr/>
                    <a:lstStyle/>
                    <a:p>
                      <a:r>
                        <a:rPr lang="en-US" sz="1000" dirty="0">
                          <a:effectLst/>
                        </a:rPr>
                        <a:t>F</a:t>
                      </a:r>
                    </a:p>
                  </a:txBody>
                  <a:tcPr marL="0" marR="0" marT="0" marB="0" anchor="ctr"/>
                </a:tc>
                <a:tc>
                  <a:txBody>
                    <a:bodyPr/>
                    <a:lstStyle/>
                    <a:p>
                      <a:r>
                        <a:rPr lang="en-US" sz="1000" err="1"/>
                        <a:t>P.Eng</a:t>
                      </a:r>
                      <a:endParaRPr lang="en-US" sz="1000" dirty="0" err="1"/>
                    </a:p>
                  </a:txBody>
                  <a:tcPr marL="0" marR="0" marT="0" marB="0" anchor="ctr"/>
                </a:tc>
                <a:tc>
                  <a:txBody>
                    <a:bodyPr/>
                    <a:lstStyle/>
                    <a:p>
                      <a:r>
                        <a:rPr lang="en-US" sz="1000" dirty="0"/>
                        <a:t>ELEC 224</a:t>
                      </a:r>
                    </a:p>
                  </a:txBody>
                  <a:tcPr marL="0" marR="0" marT="0" marB="0" anchor="ctr"/>
                </a:tc>
                <a:tc>
                  <a:txBody>
                    <a:bodyPr/>
                    <a:lstStyle/>
                    <a:p>
                      <a:r>
                        <a:rPr lang="en-US" sz="1000" dirty="0">
                          <a:effectLst/>
                        </a:rPr>
                        <a:t>Cont.-Time Signals &amp; Systems</a:t>
                      </a:r>
                    </a:p>
                  </a:txBody>
                  <a:tcPr marL="0" marR="0" marT="0" marB="0" anchor="ctr"/>
                </a:tc>
                <a:tc>
                  <a:txBody>
                    <a:bodyPr/>
                    <a:lstStyle/>
                    <a:p>
                      <a:r>
                        <a:rPr lang="en-US" sz="1000" dirty="0"/>
                        <a:t>W</a:t>
                      </a:r>
                    </a:p>
                  </a:txBody>
                  <a:tcPr marL="0" marR="0" marT="0" marB="0" anchor="ctr"/>
                </a:tc>
                <a:tc>
                  <a:txBody>
                    <a:bodyPr/>
                    <a:lstStyle/>
                    <a:p>
                      <a:r>
                        <a:rPr lang="en-US" sz="1000" err="1"/>
                        <a:t>P.Eng</a:t>
                      </a:r>
                      <a:endParaRPr lang="en-US" sz="1000" dirty="0" err="1"/>
                    </a:p>
                  </a:txBody>
                  <a:tcPr marL="0" marR="0" marT="0" marB="0" anchor="ctr"/>
                </a:tc>
                <a:extLst>
                  <a:ext uri="{0D108BD9-81ED-4DB2-BD59-A6C34878D82A}">
                    <a16:rowId xmlns:a16="http://schemas.microsoft.com/office/drawing/2014/main" val="1285774980"/>
                  </a:ext>
                </a:extLst>
              </a:tr>
              <a:tr h="425749">
                <a:tc>
                  <a:txBody>
                    <a:bodyPr/>
                    <a:lstStyle/>
                    <a:p>
                      <a:r>
                        <a:rPr lang="en-US" sz="1000" dirty="0">
                          <a:effectLst/>
                        </a:rPr>
                        <a:t>ELEC 345</a:t>
                      </a:r>
                    </a:p>
                  </a:txBody>
                  <a:tcPr marL="0" marR="0" marT="0" marB="0" anchor="ctr">
                    <a:solidFill>
                      <a:schemeClr val="accent3">
                        <a:lumMod val="40000"/>
                        <a:lumOff val="60000"/>
                      </a:schemeClr>
                    </a:solidFill>
                  </a:tcPr>
                </a:tc>
                <a:tc>
                  <a:txBody>
                    <a:bodyPr/>
                    <a:lstStyle/>
                    <a:p>
                      <a:r>
                        <a:rPr lang="en-US" sz="1000" dirty="0">
                          <a:effectLst/>
                        </a:rPr>
                        <a:t>Sensor Fabrication Technologies</a:t>
                      </a:r>
                    </a:p>
                  </a:txBody>
                  <a:tcPr marL="0" marR="0" marT="0" marB="0" anchor="ctr"/>
                </a:tc>
                <a:tc>
                  <a:txBody>
                    <a:bodyPr/>
                    <a:lstStyle/>
                    <a:p>
                      <a:r>
                        <a:rPr lang="en-US" sz="1000" dirty="0">
                          <a:effectLst/>
                        </a:rPr>
                        <a:t>F</a:t>
                      </a:r>
                    </a:p>
                  </a:txBody>
                  <a:tcPr marL="0" marR="0" marT="0" marB="0" anchor="ctr"/>
                </a:tc>
                <a:tc>
                  <a:txBody>
                    <a:bodyPr/>
                    <a:lstStyle/>
                    <a:p>
                      <a:endParaRPr lang="en-US" sz="1000"/>
                    </a:p>
                  </a:txBody>
                  <a:tcPr marL="0" marR="0" marT="0" marB="0" anchor="ctr"/>
                </a:tc>
                <a:tc>
                  <a:txBody>
                    <a:bodyPr/>
                    <a:lstStyle/>
                    <a:p>
                      <a:r>
                        <a:rPr lang="en-US" sz="1000" dirty="0">
                          <a:effectLst/>
                        </a:rPr>
                        <a:t>ELEC 372</a:t>
                      </a:r>
                    </a:p>
                  </a:txBody>
                  <a:tcPr marL="0" marR="0" marT="0" marB="0" anchor="ctr"/>
                </a:tc>
                <a:tc>
                  <a:txBody>
                    <a:bodyPr/>
                    <a:lstStyle/>
                    <a:p>
                      <a:r>
                        <a:rPr lang="en-US" sz="1000" dirty="0">
                          <a:effectLst/>
                        </a:rPr>
                        <a:t>Numerical Methods and Optimization for Electrical Engineers</a:t>
                      </a:r>
                    </a:p>
                  </a:txBody>
                  <a:tcPr marL="0" marR="0" marT="0" marB="0" anchor="ctr"/>
                </a:tc>
                <a:tc>
                  <a:txBody>
                    <a:bodyPr/>
                    <a:lstStyle/>
                    <a:p>
                      <a:r>
                        <a:rPr lang="en-US" sz="1000" dirty="0">
                          <a:effectLst/>
                        </a:rPr>
                        <a:t>W</a:t>
                      </a:r>
                    </a:p>
                  </a:txBody>
                  <a:tcPr marL="0" marR="0" marT="0" marB="0" anchor="ctr"/>
                </a:tc>
                <a:tc>
                  <a:txBody>
                    <a:bodyPr/>
                    <a:lstStyle/>
                    <a:p>
                      <a:r>
                        <a:rPr lang="en-US" sz="1000" err="1"/>
                        <a:t>P.Eng</a:t>
                      </a:r>
                      <a:endParaRPr lang="en-US" sz="1000" dirty="0" err="1"/>
                    </a:p>
                  </a:txBody>
                  <a:tcPr marL="0" marR="0" marT="0" marB="0" anchor="ctr"/>
                </a:tc>
                <a:extLst>
                  <a:ext uri="{0D108BD9-81ED-4DB2-BD59-A6C34878D82A}">
                    <a16:rowId xmlns:a16="http://schemas.microsoft.com/office/drawing/2014/main" val="2689604237"/>
                  </a:ext>
                </a:extLst>
              </a:tr>
              <a:tr h="229249">
                <a:tc>
                  <a:txBody>
                    <a:bodyPr/>
                    <a:lstStyle/>
                    <a:p>
                      <a:r>
                        <a:rPr lang="en-US" sz="1000" dirty="0">
                          <a:effectLst/>
                        </a:rPr>
                        <a:t>ELEC 353</a:t>
                      </a:r>
                    </a:p>
                  </a:txBody>
                  <a:tcPr marL="0" marR="0" marT="0" marB="0" anchor="ctr"/>
                </a:tc>
                <a:tc>
                  <a:txBody>
                    <a:bodyPr/>
                    <a:lstStyle/>
                    <a:p>
                      <a:r>
                        <a:rPr lang="en-US" sz="1000" dirty="0">
                          <a:effectLst/>
                        </a:rPr>
                        <a:t>Electronics II</a:t>
                      </a:r>
                    </a:p>
                  </a:txBody>
                  <a:tcPr marL="0" marR="0" marT="0" marB="0" anchor="ctr"/>
                </a:tc>
                <a:tc>
                  <a:txBody>
                    <a:bodyPr/>
                    <a:lstStyle/>
                    <a:p>
                      <a:r>
                        <a:rPr lang="en-US" sz="1000" dirty="0">
                          <a:effectLst/>
                        </a:rPr>
                        <a:t>F</a:t>
                      </a:r>
                    </a:p>
                  </a:txBody>
                  <a:tcPr marL="0" marR="0" marT="0" marB="0" anchor="ctr"/>
                </a:tc>
                <a:tc>
                  <a:txBody>
                    <a:bodyPr/>
                    <a:lstStyle/>
                    <a:p>
                      <a:r>
                        <a:rPr lang="en-US" sz="1000" err="1"/>
                        <a:t>P.Eng</a:t>
                      </a:r>
                      <a:endParaRPr lang="en-US" sz="1000" dirty="0" err="1"/>
                    </a:p>
                  </a:txBody>
                  <a:tcPr marL="0" marR="0" marT="0" marB="0" anchor="ctr"/>
                </a:tc>
                <a:tc>
                  <a:txBody>
                    <a:bodyPr/>
                    <a:lstStyle/>
                    <a:p>
                      <a:r>
                        <a:rPr lang="en-US" sz="1000" dirty="0">
                          <a:effectLst/>
                        </a:rPr>
                        <a:t>ELEC 408</a:t>
                      </a:r>
                    </a:p>
                  </a:txBody>
                  <a:tcPr marL="0" marR="0" marT="0" marB="0" anchor="ctr"/>
                </a:tc>
                <a:tc>
                  <a:txBody>
                    <a:bodyPr/>
                    <a:lstStyle/>
                    <a:p>
                      <a:r>
                        <a:rPr lang="en-US" sz="1000" dirty="0">
                          <a:effectLst/>
                        </a:rPr>
                        <a:t>Biomedical Signal and Image Processing</a:t>
                      </a:r>
                    </a:p>
                  </a:txBody>
                  <a:tcPr marL="0" marR="0" marT="0" marB="0" anchor="ctr"/>
                </a:tc>
                <a:tc>
                  <a:txBody>
                    <a:bodyPr/>
                    <a:lstStyle/>
                    <a:p>
                      <a:r>
                        <a:rPr lang="en-US" sz="1000" dirty="0">
                          <a:effectLst/>
                        </a:rPr>
                        <a:t>W</a:t>
                      </a:r>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1850134631"/>
                  </a:ext>
                </a:extLst>
              </a:tr>
              <a:tr h="229249">
                <a:tc>
                  <a:txBody>
                    <a:bodyPr/>
                    <a:lstStyle/>
                    <a:p>
                      <a:r>
                        <a:rPr lang="en-US" sz="1000" dirty="0">
                          <a:effectLst/>
                        </a:rPr>
                        <a:t>ELEC 409</a:t>
                      </a:r>
                    </a:p>
                  </a:txBody>
                  <a:tcPr marL="0" marR="0" marT="0" marB="0" anchor="ctr"/>
                </a:tc>
                <a:tc>
                  <a:txBody>
                    <a:bodyPr/>
                    <a:lstStyle/>
                    <a:p>
                      <a:r>
                        <a:rPr lang="en-US" sz="1000" dirty="0">
                          <a:effectLst/>
                        </a:rPr>
                        <a:t>Bioinformatic Analytics</a:t>
                      </a:r>
                    </a:p>
                  </a:txBody>
                  <a:tcPr marL="0" marR="0" marT="0" marB="0" anchor="ctr"/>
                </a:tc>
                <a:tc>
                  <a:txBody>
                    <a:bodyPr/>
                    <a:lstStyle/>
                    <a:p>
                      <a:r>
                        <a:rPr lang="en-US" sz="1000" dirty="0">
                          <a:effectLst/>
                        </a:rPr>
                        <a:t>F</a:t>
                      </a:r>
                    </a:p>
                  </a:txBody>
                  <a:tcPr marL="0" marR="0" marT="0" marB="0" anchor="ctr"/>
                </a:tc>
                <a:tc>
                  <a:txBody>
                    <a:bodyPr/>
                    <a:lstStyle/>
                    <a:p>
                      <a:r>
                        <a:rPr lang="en-US" sz="1000" err="1"/>
                        <a:t>P.Eng</a:t>
                      </a:r>
                      <a:endParaRPr lang="en-US" sz="1000" dirty="0" err="1"/>
                    </a:p>
                  </a:txBody>
                  <a:tcPr marL="0" marR="0" marT="0" marB="0" anchor="ctr"/>
                </a:tc>
                <a:tc>
                  <a:txBody>
                    <a:bodyPr/>
                    <a:lstStyle/>
                    <a:p>
                      <a:r>
                        <a:rPr lang="en-US" sz="1000" dirty="0">
                          <a:effectLst/>
                        </a:rPr>
                        <a:t>ELEC 461</a:t>
                      </a:r>
                    </a:p>
                  </a:txBody>
                  <a:tcPr marL="0" marR="0" marT="0" marB="0" anchor="ctr"/>
                </a:tc>
                <a:tc>
                  <a:txBody>
                    <a:bodyPr/>
                    <a:lstStyle/>
                    <a:p>
                      <a:r>
                        <a:rPr lang="en-US" sz="1000" dirty="0">
                          <a:effectLst/>
                        </a:rPr>
                        <a:t>Digital Communications</a:t>
                      </a:r>
                    </a:p>
                  </a:txBody>
                  <a:tcPr marL="0" marR="0" marT="0" marB="0" anchor="ctr"/>
                </a:tc>
                <a:tc>
                  <a:txBody>
                    <a:bodyPr/>
                    <a:lstStyle/>
                    <a:p>
                      <a:r>
                        <a:rPr lang="en-US" sz="1000" dirty="0">
                          <a:effectLst/>
                        </a:rPr>
                        <a:t>W</a:t>
                      </a:r>
                    </a:p>
                  </a:txBody>
                  <a:tcPr marL="0" marR="0" marT="0" marB="0" anchor="ctr"/>
                </a:tc>
                <a:tc>
                  <a:txBody>
                    <a:bodyPr/>
                    <a:lstStyle/>
                    <a:p>
                      <a:r>
                        <a:rPr lang="en-US" sz="1000" err="1"/>
                        <a:t>P.Eng</a:t>
                      </a:r>
                      <a:endParaRPr lang="en-US" sz="1000" dirty="0" err="1"/>
                    </a:p>
                  </a:txBody>
                  <a:tcPr marL="0" marR="0" marT="0" marB="0" anchor="ctr"/>
                </a:tc>
                <a:extLst>
                  <a:ext uri="{0D108BD9-81ED-4DB2-BD59-A6C34878D82A}">
                    <a16:rowId xmlns:a16="http://schemas.microsoft.com/office/drawing/2014/main" val="1450153794"/>
                  </a:ext>
                </a:extLst>
              </a:tr>
              <a:tr h="229249">
                <a:tc>
                  <a:txBody>
                    <a:bodyPr/>
                    <a:lstStyle/>
                    <a:p>
                      <a:r>
                        <a:rPr lang="en-US" sz="1000" dirty="0">
                          <a:effectLst/>
                        </a:rPr>
                        <a:t>ELEC 431</a:t>
                      </a:r>
                    </a:p>
                  </a:txBody>
                  <a:tcPr marL="0" marR="0" marT="0" marB="0" anchor="ctr"/>
                </a:tc>
                <a:tc>
                  <a:txBody>
                    <a:bodyPr/>
                    <a:lstStyle/>
                    <a:p>
                      <a:r>
                        <a:rPr lang="en-US" sz="1000" dirty="0">
                          <a:effectLst/>
                        </a:rPr>
                        <a:t>Power Electronics</a:t>
                      </a:r>
                    </a:p>
                  </a:txBody>
                  <a:tcPr marL="0" marR="0" marT="0" marB="0" anchor="ctr"/>
                </a:tc>
                <a:tc>
                  <a:txBody>
                    <a:bodyPr/>
                    <a:lstStyle/>
                    <a:p>
                      <a:r>
                        <a:rPr lang="en-US" sz="1000" dirty="0">
                          <a:effectLst/>
                        </a:rPr>
                        <a:t>F</a:t>
                      </a:r>
                    </a:p>
                  </a:txBody>
                  <a:tcPr marL="0" marR="0" marT="0" marB="0" anchor="ctr"/>
                </a:tc>
                <a:tc>
                  <a:txBody>
                    <a:bodyPr/>
                    <a:lstStyle/>
                    <a:p>
                      <a:r>
                        <a:rPr lang="en-US" sz="1000" err="1"/>
                        <a:t>P.Eng</a:t>
                      </a:r>
                      <a:endParaRPr lang="en-US" sz="1000" dirty="0" err="1"/>
                    </a:p>
                  </a:txBody>
                  <a:tcPr marL="0" marR="0" marT="0" marB="0" anchor="ctr"/>
                </a:tc>
                <a:tc>
                  <a:txBody>
                    <a:bodyPr/>
                    <a:lstStyle/>
                    <a:p>
                      <a:r>
                        <a:rPr lang="en-US" sz="1000" dirty="0">
                          <a:effectLst/>
                        </a:rPr>
                        <a:t>ELEC 464</a:t>
                      </a:r>
                    </a:p>
                  </a:txBody>
                  <a:tcPr marL="0" marR="0" marT="0" marB="0" anchor="ctr"/>
                </a:tc>
                <a:tc>
                  <a:txBody>
                    <a:bodyPr/>
                    <a:lstStyle/>
                    <a:p>
                      <a:r>
                        <a:rPr lang="en-US" sz="1000" dirty="0">
                          <a:effectLst/>
                        </a:rPr>
                        <a:t>Wireless Communications</a:t>
                      </a:r>
                    </a:p>
                  </a:txBody>
                  <a:tcPr marL="0" marR="0" marT="0" marB="0" anchor="ctr"/>
                </a:tc>
                <a:tc>
                  <a:txBody>
                    <a:bodyPr/>
                    <a:lstStyle/>
                    <a:p>
                      <a:r>
                        <a:rPr lang="en-US" sz="1000" dirty="0">
                          <a:effectLst/>
                        </a:rPr>
                        <a:t>W</a:t>
                      </a:r>
                    </a:p>
                  </a:txBody>
                  <a:tcPr marL="0" marR="0" marT="0" marB="0" anchor="ctr"/>
                </a:tc>
                <a:tc>
                  <a:txBody>
                    <a:bodyPr/>
                    <a:lstStyle/>
                    <a:p>
                      <a:r>
                        <a:rPr lang="en-US" sz="1000" err="1"/>
                        <a:t>P.Eng</a:t>
                      </a:r>
                      <a:endParaRPr lang="en-US" sz="1000" dirty="0" err="1"/>
                    </a:p>
                  </a:txBody>
                  <a:tcPr marL="0" marR="0" marT="0" marB="0" anchor="ctr"/>
                </a:tc>
                <a:extLst>
                  <a:ext uri="{0D108BD9-81ED-4DB2-BD59-A6C34878D82A}">
                    <a16:rowId xmlns:a16="http://schemas.microsoft.com/office/drawing/2014/main" val="768198964"/>
                  </a:ext>
                </a:extLst>
              </a:tr>
              <a:tr h="229249">
                <a:tc>
                  <a:txBody>
                    <a:bodyPr/>
                    <a:lstStyle/>
                    <a:p>
                      <a:r>
                        <a:rPr lang="en-US" sz="1000" dirty="0">
                          <a:effectLst/>
                        </a:rPr>
                        <a:t>ELEC 443</a:t>
                      </a:r>
                    </a:p>
                  </a:txBody>
                  <a:tcPr marL="0" marR="0" marT="0" marB="0" anchor="ctr"/>
                </a:tc>
                <a:tc>
                  <a:txBody>
                    <a:bodyPr/>
                    <a:lstStyle/>
                    <a:p>
                      <a:r>
                        <a:rPr lang="en-US" sz="1000" dirty="0">
                          <a:effectLst/>
                        </a:rPr>
                        <a:t>Linear Control Systems</a:t>
                      </a:r>
                    </a:p>
                  </a:txBody>
                  <a:tcPr marL="0" marR="0" marT="0" marB="0" anchor="ctr"/>
                </a:tc>
                <a:tc>
                  <a:txBody>
                    <a:bodyPr/>
                    <a:lstStyle/>
                    <a:p>
                      <a:r>
                        <a:rPr lang="en-US" sz="1000" dirty="0">
                          <a:effectLst/>
                        </a:rPr>
                        <a:t>F</a:t>
                      </a:r>
                    </a:p>
                  </a:txBody>
                  <a:tcPr marL="0" marR="0" marT="0" marB="0" anchor="ctr"/>
                </a:tc>
                <a:tc>
                  <a:txBody>
                    <a:bodyPr/>
                    <a:lstStyle/>
                    <a:p>
                      <a:r>
                        <a:rPr lang="en-US" sz="1000" err="1"/>
                        <a:t>P.Eng</a:t>
                      </a:r>
                      <a:endParaRPr lang="en-US" sz="1000" dirty="0" err="1"/>
                    </a:p>
                  </a:txBody>
                  <a:tcPr marL="0" marR="0" marT="0" marB="0" anchor="ctr"/>
                </a:tc>
                <a:tc>
                  <a:txBody>
                    <a:bodyPr/>
                    <a:lstStyle/>
                    <a:p>
                      <a:r>
                        <a:rPr lang="en-US" sz="1000" dirty="0">
                          <a:effectLst/>
                        </a:rPr>
                        <a:t>ELEC 470</a:t>
                      </a:r>
                    </a:p>
                  </a:txBody>
                  <a:tcPr marL="0" marR="0" marT="0" marB="0" anchor="ctr">
                    <a:solidFill>
                      <a:schemeClr val="accent3">
                        <a:lumMod val="40000"/>
                        <a:lumOff val="60000"/>
                      </a:schemeClr>
                    </a:solidFill>
                  </a:tcPr>
                </a:tc>
                <a:tc>
                  <a:txBody>
                    <a:bodyPr/>
                    <a:lstStyle/>
                    <a:p>
                      <a:r>
                        <a:rPr lang="en-US" sz="1000" dirty="0">
                          <a:effectLst/>
                        </a:rPr>
                        <a:t>Computer System Architecture</a:t>
                      </a:r>
                    </a:p>
                  </a:txBody>
                  <a:tcPr marL="0" marR="0" marT="0" marB="0" anchor="ctr"/>
                </a:tc>
                <a:tc>
                  <a:txBody>
                    <a:bodyPr/>
                    <a:lstStyle/>
                    <a:p>
                      <a:r>
                        <a:rPr lang="en-US" sz="1000" dirty="0">
                          <a:effectLst/>
                        </a:rPr>
                        <a:t>W</a:t>
                      </a:r>
                    </a:p>
                  </a:txBody>
                  <a:tcPr marL="0" marR="0" marT="0" marB="0" anchor="ctr"/>
                </a:tc>
                <a:tc>
                  <a:txBody>
                    <a:bodyPr/>
                    <a:lstStyle/>
                    <a:p>
                      <a:r>
                        <a:rPr lang="en-US" sz="1000" err="1"/>
                        <a:t>P.Eng</a:t>
                      </a:r>
                      <a:endParaRPr lang="en-US" sz="1000" dirty="0" err="1"/>
                    </a:p>
                  </a:txBody>
                  <a:tcPr marL="0" marR="0" marT="0" marB="0" anchor="ctr"/>
                </a:tc>
                <a:extLst>
                  <a:ext uri="{0D108BD9-81ED-4DB2-BD59-A6C34878D82A}">
                    <a16:rowId xmlns:a16="http://schemas.microsoft.com/office/drawing/2014/main" val="578111158"/>
                  </a:ext>
                </a:extLst>
              </a:tr>
              <a:tr h="229249">
                <a:tc>
                  <a:txBody>
                    <a:bodyPr/>
                    <a:lstStyle/>
                    <a:p>
                      <a:r>
                        <a:rPr lang="en-US" sz="1000" dirty="0">
                          <a:effectLst/>
                        </a:rPr>
                        <a:t>ELEC 451</a:t>
                      </a:r>
                    </a:p>
                  </a:txBody>
                  <a:tcPr marL="0" marR="0" marT="0" marB="0" anchor="ctr"/>
                </a:tc>
                <a:tc>
                  <a:txBody>
                    <a:bodyPr/>
                    <a:lstStyle/>
                    <a:p>
                      <a:r>
                        <a:rPr lang="en-US" sz="1000" dirty="0">
                          <a:effectLst/>
                        </a:rPr>
                        <a:t>Digital Integrated Circuit Engineering</a:t>
                      </a:r>
                    </a:p>
                  </a:txBody>
                  <a:tcPr marL="0" marR="0" marT="0" marB="0" anchor="ctr"/>
                </a:tc>
                <a:tc>
                  <a:txBody>
                    <a:bodyPr/>
                    <a:lstStyle/>
                    <a:p>
                      <a:r>
                        <a:rPr lang="en-US" sz="1000" dirty="0">
                          <a:effectLst/>
                        </a:rPr>
                        <a:t>F</a:t>
                      </a:r>
                    </a:p>
                  </a:txBody>
                  <a:tcPr marL="0" marR="0" marT="0" marB="0" anchor="ctr"/>
                </a:tc>
                <a:tc>
                  <a:txBody>
                    <a:bodyPr/>
                    <a:lstStyle/>
                    <a:p>
                      <a:r>
                        <a:rPr lang="en-US" sz="1000" dirty="0"/>
                        <a:t>EIT</a:t>
                      </a:r>
                    </a:p>
                  </a:txBody>
                  <a:tcPr marL="0" marR="0" marT="0" marB="0" anchor="ctr"/>
                </a:tc>
                <a:tc>
                  <a:txBody>
                    <a:bodyPr/>
                    <a:lstStyle/>
                    <a:p>
                      <a:r>
                        <a:rPr lang="en-US" sz="1000" dirty="0"/>
                        <a:t>ELEC 477</a:t>
                      </a:r>
                    </a:p>
                  </a:txBody>
                  <a:tcPr marL="0" marR="0" marT="0" marB="0" anchor="ctr">
                    <a:solidFill>
                      <a:schemeClr val="accent3">
                        <a:lumMod val="40000"/>
                        <a:lumOff val="60000"/>
                      </a:schemeClr>
                    </a:solidFill>
                  </a:tcPr>
                </a:tc>
                <a:tc>
                  <a:txBody>
                    <a:bodyPr/>
                    <a:lstStyle/>
                    <a:p>
                      <a:r>
                        <a:rPr lang="en-US" sz="1000" dirty="0">
                          <a:effectLst/>
                        </a:rPr>
                        <a:t>Distributed Systems</a:t>
                      </a:r>
                    </a:p>
                  </a:txBody>
                  <a:tcPr marL="0" marR="0" marT="0" marB="0" anchor="ctr"/>
                </a:tc>
                <a:tc>
                  <a:txBody>
                    <a:bodyPr/>
                    <a:lstStyle/>
                    <a:p>
                      <a:r>
                        <a:rPr lang="en-US" sz="1000" dirty="0">
                          <a:effectLst/>
                        </a:rPr>
                        <a:t>W</a:t>
                      </a:r>
                    </a:p>
                  </a:txBody>
                  <a:tcPr marL="0" marR="0" marT="0" marB="0" anchor="ctr"/>
                </a:tc>
                <a:tc>
                  <a:txBody>
                    <a:bodyPr/>
                    <a:lstStyle/>
                    <a:p>
                      <a:r>
                        <a:rPr lang="en-US" sz="1000" dirty="0"/>
                        <a:t>Eng. License</a:t>
                      </a:r>
                    </a:p>
                  </a:txBody>
                  <a:tcPr marL="0" marR="0" marT="0" marB="0" anchor="ctr"/>
                </a:tc>
                <a:extLst>
                  <a:ext uri="{0D108BD9-81ED-4DB2-BD59-A6C34878D82A}">
                    <a16:rowId xmlns:a16="http://schemas.microsoft.com/office/drawing/2014/main" val="2986387881"/>
                  </a:ext>
                </a:extLst>
              </a:tr>
              <a:tr h="237142">
                <a:tc>
                  <a:txBody>
                    <a:bodyPr/>
                    <a:lstStyle/>
                    <a:p>
                      <a:r>
                        <a:rPr lang="en-US" sz="1000" dirty="0">
                          <a:effectLst/>
                        </a:rPr>
                        <a:t>ELEC 473</a:t>
                      </a:r>
                    </a:p>
                  </a:txBody>
                  <a:tcPr marL="0" marR="0" marT="0" marB="0" anchor="ctr">
                    <a:solidFill>
                      <a:schemeClr val="accent3">
                        <a:lumMod val="40000"/>
                        <a:lumOff val="60000"/>
                      </a:schemeClr>
                    </a:solidFill>
                  </a:tcPr>
                </a:tc>
                <a:tc>
                  <a:txBody>
                    <a:bodyPr/>
                    <a:lstStyle/>
                    <a:p>
                      <a:r>
                        <a:rPr lang="en-US" sz="1000" dirty="0">
                          <a:effectLst/>
                        </a:rPr>
                        <a:t>Cryptography and Network Security</a:t>
                      </a:r>
                    </a:p>
                  </a:txBody>
                  <a:tcPr marL="0" marR="0" marT="0" marB="0" anchor="ctr"/>
                </a:tc>
                <a:tc>
                  <a:txBody>
                    <a:bodyPr/>
                    <a:lstStyle/>
                    <a:p>
                      <a:r>
                        <a:rPr lang="en-US" sz="1000" dirty="0">
                          <a:effectLst/>
                        </a:rPr>
                        <a:t>F</a:t>
                      </a:r>
                    </a:p>
                  </a:txBody>
                  <a:tcPr marL="0" marR="0" marT="0" marB="0" anchor="ctr"/>
                </a:tc>
                <a:tc>
                  <a:txBody>
                    <a:bodyPr/>
                    <a:lstStyle/>
                    <a:p>
                      <a:r>
                        <a:rPr lang="en-US" sz="1000" dirty="0"/>
                        <a:t>EIT</a:t>
                      </a:r>
                    </a:p>
                  </a:txBody>
                  <a:tcPr marL="0" marR="0" marT="0" marB="0" anchor="ctr"/>
                </a:tc>
                <a:tc>
                  <a:txBody>
                    <a:bodyPr/>
                    <a:lstStyle/>
                    <a:p>
                      <a:r>
                        <a:rPr lang="en-US" sz="1000" dirty="0">
                          <a:effectLst/>
                        </a:rPr>
                        <a:t>MREN 348</a:t>
                      </a:r>
                    </a:p>
                  </a:txBody>
                  <a:tcPr marL="0" marR="0" marT="0" marB="0" anchor="ctr"/>
                </a:tc>
                <a:tc>
                  <a:txBody>
                    <a:bodyPr/>
                    <a:lstStyle/>
                    <a:p>
                      <a:r>
                        <a:rPr lang="en-US" sz="1000" dirty="0">
                          <a:effectLst/>
                        </a:rPr>
                        <a:t>Intro to Robotics</a:t>
                      </a:r>
                    </a:p>
                  </a:txBody>
                  <a:tcPr marL="0" marR="0" marT="0" marB="0" anchor="ctr"/>
                </a:tc>
                <a:tc>
                  <a:txBody>
                    <a:bodyPr/>
                    <a:lstStyle/>
                    <a:p>
                      <a:r>
                        <a:rPr lang="en-US" sz="1000" dirty="0">
                          <a:effectLst/>
                        </a:rPr>
                        <a:t>W</a:t>
                      </a:r>
                    </a:p>
                  </a:txBody>
                  <a:tcPr marL="0" marR="0" marT="0" marB="0" anchor="ctr"/>
                </a:tc>
                <a:tc>
                  <a:txBody>
                    <a:bodyPr/>
                    <a:lstStyle/>
                    <a:p>
                      <a:r>
                        <a:rPr lang="en-US" sz="1000" err="1"/>
                        <a:t>P.Eng</a:t>
                      </a:r>
                      <a:endParaRPr lang="en-US" sz="1000" dirty="0" err="1"/>
                    </a:p>
                  </a:txBody>
                  <a:tcPr marL="0" marR="0" marT="0" marB="0" anchor="ctr"/>
                </a:tc>
                <a:extLst>
                  <a:ext uri="{0D108BD9-81ED-4DB2-BD59-A6C34878D82A}">
                    <a16:rowId xmlns:a16="http://schemas.microsoft.com/office/drawing/2014/main" val="197618013"/>
                  </a:ext>
                </a:extLst>
              </a:tr>
              <a:tr h="229249">
                <a:tc>
                  <a:txBody>
                    <a:bodyPr/>
                    <a:lstStyle/>
                    <a:p>
                      <a:r>
                        <a:rPr lang="en-US" sz="1000" dirty="0">
                          <a:effectLst/>
                        </a:rPr>
                        <a:t>ELEC 475</a:t>
                      </a:r>
                    </a:p>
                  </a:txBody>
                  <a:tcPr marL="0" marR="0" marT="0" marB="0" anchor="ctr">
                    <a:solidFill>
                      <a:schemeClr val="accent3">
                        <a:lumMod val="40000"/>
                        <a:lumOff val="60000"/>
                      </a:schemeClr>
                    </a:solidFill>
                  </a:tcPr>
                </a:tc>
                <a:tc>
                  <a:txBody>
                    <a:bodyPr/>
                    <a:lstStyle/>
                    <a:p>
                      <a:r>
                        <a:rPr lang="en-US" sz="1000" dirty="0">
                          <a:effectLst/>
                        </a:rPr>
                        <a:t>Computer Vision with Deep Learning</a:t>
                      </a:r>
                    </a:p>
                  </a:txBody>
                  <a:tcPr marL="0" marR="0" marT="0" marB="0" anchor="ctr"/>
                </a:tc>
                <a:tc>
                  <a:txBody>
                    <a:bodyPr/>
                    <a:lstStyle/>
                    <a:p>
                      <a:r>
                        <a:rPr lang="en-US" sz="1000" dirty="0">
                          <a:effectLst/>
                        </a:rPr>
                        <a:t>F</a:t>
                      </a:r>
                    </a:p>
                  </a:txBody>
                  <a:tcPr marL="0" marR="0" marT="0" marB="0" anchor="ctr"/>
                </a:tc>
                <a:tc>
                  <a:txBody>
                    <a:bodyPr/>
                    <a:lstStyle/>
                    <a:p>
                      <a:r>
                        <a:rPr lang="en-US" sz="1000" err="1"/>
                        <a:t>P.Eng</a:t>
                      </a:r>
                      <a:endParaRPr lang="en-US" sz="1000" dirty="0" err="1"/>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1976099758"/>
                  </a:ext>
                </a:extLst>
              </a:tr>
              <a:tr h="289497">
                <a:tc>
                  <a:txBody>
                    <a:bodyPr/>
                    <a:lstStyle/>
                    <a:p>
                      <a:r>
                        <a:rPr lang="en-US" sz="1000" dirty="0">
                          <a:effectLst/>
                        </a:rPr>
                        <a:t>SOFT 437</a:t>
                      </a:r>
                    </a:p>
                  </a:txBody>
                  <a:tcPr marL="0" marR="0" marT="0" marB="0" anchor="ctr">
                    <a:solidFill>
                      <a:schemeClr val="accent3">
                        <a:lumMod val="40000"/>
                        <a:lumOff val="60000"/>
                      </a:schemeClr>
                    </a:solidFill>
                  </a:tcPr>
                </a:tc>
                <a:tc>
                  <a:txBody>
                    <a:bodyPr/>
                    <a:lstStyle/>
                    <a:p>
                      <a:r>
                        <a:rPr lang="en-US" sz="1000" dirty="0">
                          <a:effectLst/>
                        </a:rPr>
                        <a:t>Performance Analysis</a:t>
                      </a:r>
                    </a:p>
                  </a:txBody>
                  <a:tcPr marL="0" marR="0" marT="0" marB="0" anchor="ctr"/>
                </a:tc>
                <a:tc>
                  <a:txBody>
                    <a:bodyPr/>
                    <a:lstStyle/>
                    <a:p>
                      <a:r>
                        <a:rPr lang="en-US" sz="1000" dirty="0">
                          <a:effectLst/>
                        </a:rPr>
                        <a:t>F</a:t>
                      </a:r>
                    </a:p>
                  </a:txBody>
                  <a:tcPr marL="0" marR="0" marT="0" marB="0" anchor="ctr"/>
                </a:tc>
                <a:tc>
                  <a:txBody>
                    <a:bodyPr/>
                    <a:lstStyle/>
                    <a:p>
                      <a:r>
                        <a:rPr lang="en-US" sz="1000" dirty="0" err="1"/>
                        <a:t>P.Eng</a:t>
                      </a:r>
                      <a:endParaRPr lang="en-US" sz="1000" dirty="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1606069357"/>
                  </a:ext>
                </a:extLst>
              </a:tr>
              <a:tr h="163749">
                <a:tc>
                  <a:txBody>
                    <a:bodyPr/>
                    <a:lstStyle/>
                    <a:p>
                      <a:endParaRPr lang="en-US" sz="1000" dirty="0">
                        <a:effectLst/>
                      </a:endParaRPr>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939380816"/>
                  </a:ext>
                </a:extLst>
              </a:tr>
              <a:tr h="294749">
                <a:tc gridSpan="8">
                  <a:txBody>
                    <a:bodyPr/>
                    <a:lstStyle/>
                    <a:p>
                      <a:pPr algn="ctr"/>
                      <a:r>
                        <a:rPr lang="en-US" sz="1200" dirty="0">
                          <a:solidFill>
                            <a:schemeClr val="bg1"/>
                          </a:solidFill>
                          <a:effectLst/>
                        </a:rPr>
                        <a:t>The School of Computing Offerings</a:t>
                      </a:r>
                      <a:endParaRPr lang="en-US" sz="1000" dirty="0">
                        <a:solidFill>
                          <a:schemeClr val="bg1"/>
                        </a:solidFill>
                        <a:effectLst/>
                      </a:endParaRPr>
                    </a:p>
                  </a:txBody>
                  <a:tcPr marL="0" marR="0" marT="0" marB="0" anchor="ctr">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23590581"/>
                  </a:ext>
                </a:extLst>
              </a:tr>
              <a:tr h="229249">
                <a:tc gridSpan="3">
                  <a:txBody>
                    <a:bodyPr/>
                    <a:lstStyle/>
                    <a:p>
                      <a:r>
                        <a:rPr lang="en-US" sz="1200" dirty="0">
                          <a:solidFill>
                            <a:schemeClr val="bg1"/>
                          </a:solidFill>
                          <a:effectLst/>
                        </a:rPr>
                        <a:t>Fall 2023</a:t>
                      </a:r>
                    </a:p>
                  </a:txBody>
                  <a:tcPr marL="0" marR="0" marT="0" marB="0" anchor="ctr">
                    <a:solidFill>
                      <a:srgbClr val="002060"/>
                    </a:solidFill>
                  </a:tcPr>
                </a:tc>
                <a:tc hMerge="1">
                  <a:txBody>
                    <a:bodyPr/>
                    <a:lstStyle/>
                    <a:p>
                      <a:endParaRPr lang="en-US"/>
                    </a:p>
                  </a:txBody>
                  <a:tcPr/>
                </a:tc>
                <a:tc hMerge="1">
                  <a:txBody>
                    <a:bodyPr/>
                    <a:lstStyle/>
                    <a:p>
                      <a:endParaRPr lang="en-US"/>
                    </a:p>
                  </a:txBody>
                  <a:tcPr/>
                </a:tc>
                <a:tc>
                  <a:txBody>
                    <a:bodyPr/>
                    <a:lstStyle/>
                    <a:p>
                      <a:endParaRPr lang="en-US" sz="1000"/>
                    </a:p>
                  </a:txBody>
                  <a:tcPr marL="0" marR="0" marT="0" marB="0" anchor="ctr">
                    <a:solidFill>
                      <a:srgbClr val="002060"/>
                    </a:solidFill>
                  </a:tcPr>
                </a:tc>
                <a:tc gridSpan="3">
                  <a:txBody>
                    <a:bodyPr/>
                    <a:lstStyle/>
                    <a:p>
                      <a:r>
                        <a:rPr lang="en-US" sz="1200" dirty="0">
                          <a:solidFill>
                            <a:schemeClr val="bg1"/>
                          </a:solidFill>
                        </a:rPr>
                        <a:t>Winter 2024</a:t>
                      </a:r>
                    </a:p>
                  </a:txBody>
                  <a:tcPr marL="0" marR="0" marT="0" marB="0" anchor="ctr">
                    <a:solidFill>
                      <a:srgbClr val="002060"/>
                    </a:solidFill>
                  </a:tcPr>
                </a:tc>
                <a:tc hMerge="1">
                  <a:txBody>
                    <a:bodyPr/>
                    <a:lstStyle/>
                    <a:p>
                      <a:endParaRPr lang="en-US"/>
                    </a:p>
                  </a:txBody>
                  <a:tcPr/>
                </a:tc>
                <a:tc hMerge="1">
                  <a:txBody>
                    <a:bodyPr/>
                    <a:lstStyle/>
                    <a:p>
                      <a:endParaRPr lang="en-US"/>
                    </a:p>
                  </a:txBody>
                  <a:tcPr/>
                </a:tc>
                <a:tc>
                  <a:txBody>
                    <a:bodyPr/>
                    <a:lstStyle/>
                    <a:p>
                      <a:endParaRPr lang="en-US" sz="1000"/>
                    </a:p>
                  </a:txBody>
                  <a:tcPr marL="0" marR="0" marT="0" marB="0" anchor="ctr">
                    <a:solidFill>
                      <a:srgbClr val="002060"/>
                    </a:solidFill>
                  </a:tcPr>
                </a:tc>
                <a:extLst>
                  <a:ext uri="{0D108BD9-81ED-4DB2-BD59-A6C34878D82A}">
                    <a16:rowId xmlns:a16="http://schemas.microsoft.com/office/drawing/2014/main" val="4224632129"/>
                  </a:ext>
                </a:extLst>
              </a:tr>
              <a:tr h="229249">
                <a:tc>
                  <a:txBody>
                    <a:bodyPr/>
                    <a:lstStyle/>
                    <a:p>
                      <a:r>
                        <a:rPr lang="en-US" sz="1000" dirty="0">
                          <a:effectLst/>
                        </a:rPr>
                        <a:t>CMPE 204</a:t>
                      </a:r>
                    </a:p>
                  </a:txBody>
                  <a:tcPr marL="0" marR="0" marT="0" marB="0" anchor="ctr"/>
                </a:tc>
                <a:tc>
                  <a:txBody>
                    <a:bodyPr/>
                    <a:lstStyle/>
                    <a:p>
                      <a:r>
                        <a:rPr lang="en-US" sz="1000" dirty="0">
                          <a:effectLst/>
                        </a:rPr>
                        <a:t>Logic for Computing Science</a:t>
                      </a:r>
                    </a:p>
                  </a:txBody>
                  <a:tcPr marL="0" marR="0" marT="0" marB="0" anchor="ctr"/>
                </a:tc>
                <a:tc>
                  <a:txBody>
                    <a:bodyPr/>
                    <a:lstStyle/>
                    <a:p>
                      <a:r>
                        <a:rPr lang="en-US" sz="1000" dirty="0"/>
                        <a:t>F</a:t>
                      </a:r>
                    </a:p>
                  </a:txBody>
                  <a:tcPr marL="0" marR="0" marT="0" marB="0" anchor="ctr"/>
                </a:tc>
                <a:tc>
                  <a:txBody>
                    <a:bodyPr/>
                    <a:lstStyle/>
                    <a:p>
                      <a:endParaRPr lang="en-US" sz="1000"/>
                    </a:p>
                  </a:txBody>
                  <a:tcPr marL="0" marR="0" marT="0" marB="0" anchor="ctr"/>
                </a:tc>
                <a:tc>
                  <a:txBody>
                    <a:bodyPr/>
                    <a:lstStyle/>
                    <a:p>
                      <a:r>
                        <a:rPr lang="en-US" sz="1000" dirty="0"/>
                        <a:t> CMPE 204</a:t>
                      </a:r>
                    </a:p>
                  </a:txBody>
                  <a:tcPr marL="0" marR="0" marT="0" marB="0" anchor="ctr"/>
                </a:tc>
                <a:tc>
                  <a:txBody>
                    <a:bodyPr/>
                    <a:lstStyle/>
                    <a:p>
                      <a:r>
                        <a:rPr lang="en-US" sz="1000" dirty="0">
                          <a:effectLst/>
                        </a:rPr>
                        <a:t>Logic for Computing Science</a:t>
                      </a:r>
                    </a:p>
                  </a:txBody>
                  <a:tcPr marL="0" marR="0" marT="0" marB="0" anchor="ctr"/>
                </a:tc>
                <a:tc>
                  <a:txBody>
                    <a:bodyPr/>
                    <a:lstStyle/>
                    <a:p>
                      <a:r>
                        <a:rPr lang="en-US" sz="1000" dirty="0"/>
                        <a:t>W</a:t>
                      </a:r>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964259120"/>
                  </a:ext>
                </a:extLst>
              </a:tr>
              <a:tr h="229249">
                <a:tc>
                  <a:txBody>
                    <a:bodyPr/>
                    <a:lstStyle/>
                    <a:p>
                      <a:r>
                        <a:rPr lang="en-US" sz="1000" dirty="0">
                          <a:effectLst/>
                        </a:rPr>
                        <a:t>CMPE 251</a:t>
                      </a:r>
                    </a:p>
                  </a:txBody>
                  <a:tcPr marL="0" marR="0" marT="0" marB="0" anchor="ctr"/>
                </a:tc>
                <a:tc>
                  <a:txBody>
                    <a:bodyPr/>
                    <a:lstStyle/>
                    <a:p>
                      <a:r>
                        <a:rPr lang="en-US" sz="1000" dirty="0">
                          <a:effectLst/>
                        </a:rPr>
                        <a:t>Data Analytics</a:t>
                      </a:r>
                    </a:p>
                  </a:txBody>
                  <a:tcPr marL="0" marR="0" marT="0" marB="0" anchor="ctr"/>
                </a:tc>
                <a:tc>
                  <a:txBody>
                    <a:bodyPr/>
                    <a:lstStyle/>
                    <a:p>
                      <a:r>
                        <a:rPr lang="en-US" sz="1000" dirty="0">
                          <a:effectLst/>
                        </a:rPr>
                        <a:t>F</a:t>
                      </a:r>
                    </a:p>
                  </a:txBody>
                  <a:tcPr marL="0" marR="0" marT="0" marB="0" anchor="ctr"/>
                </a:tc>
                <a:tc>
                  <a:txBody>
                    <a:bodyPr/>
                    <a:lstStyle/>
                    <a:p>
                      <a:endParaRPr lang="en-US" sz="1000"/>
                    </a:p>
                  </a:txBody>
                  <a:tcPr marL="0" marR="0" marT="0" marB="0" anchor="ctr"/>
                </a:tc>
                <a:tc>
                  <a:txBody>
                    <a:bodyPr/>
                    <a:lstStyle/>
                    <a:p>
                      <a:r>
                        <a:rPr lang="en-US" sz="1000" dirty="0">
                          <a:effectLst/>
                        </a:rPr>
                        <a:t> CMPE 223</a:t>
                      </a:r>
                    </a:p>
                  </a:txBody>
                  <a:tcPr marL="0" marR="0" marT="0" marB="0" anchor="ctr"/>
                </a:tc>
                <a:tc>
                  <a:txBody>
                    <a:bodyPr/>
                    <a:lstStyle/>
                    <a:p>
                      <a:r>
                        <a:rPr lang="en-US" sz="1000" dirty="0">
                          <a:effectLst/>
                        </a:rPr>
                        <a:t>Software Specifications</a:t>
                      </a:r>
                    </a:p>
                  </a:txBody>
                  <a:tcPr marL="0" marR="0" marT="0" marB="0" anchor="ctr"/>
                </a:tc>
                <a:tc>
                  <a:txBody>
                    <a:bodyPr/>
                    <a:lstStyle/>
                    <a:p>
                      <a:r>
                        <a:rPr lang="en-US" sz="1000" dirty="0">
                          <a:effectLst/>
                        </a:rPr>
                        <a:t>W</a:t>
                      </a:r>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4236651926"/>
                  </a:ext>
                </a:extLst>
              </a:tr>
              <a:tr h="229249">
                <a:tc>
                  <a:txBody>
                    <a:bodyPr/>
                    <a:lstStyle/>
                    <a:p>
                      <a:r>
                        <a:rPr lang="en-US" sz="1000" dirty="0">
                          <a:effectLst/>
                        </a:rPr>
                        <a:t>CMPE 327</a:t>
                      </a:r>
                    </a:p>
                  </a:txBody>
                  <a:tcPr marL="0" marR="0" marT="0" marB="0" anchor="ctr"/>
                </a:tc>
                <a:tc>
                  <a:txBody>
                    <a:bodyPr/>
                    <a:lstStyle/>
                    <a:p>
                      <a:r>
                        <a:rPr lang="en-US" sz="1000" dirty="0">
                          <a:effectLst/>
                        </a:rPr>
                        <a:t>Software Quality Assurance</a:t>
                      </a:r>
                    </a:p>
                  </a:txBody>
                  <a:tcPr marL="0" marR="0" marT="0" marB="0" anchor="ctr"/>
                </a:tc>
                <a:tc>
                  <a:txBody>
                    <a:bodyPr/>
                    <a:lstStyle/>
                    <a:p>
                      <a:r>
                        <a:rPr lang="en-US" sz="1000" dirty="0">
                          <a:effectLst/>
                        </a:rPr>
                        <a:t>F</a:t>
                      </a:r>
                    </a:p>
                  </a:txBody>
                  <a:tcPr marL="0" marR="0" marT="0" marB="0" anchor="ctr"/>
                </a:tc>
                <a:tc>
                  <a:txBody>
                    <a:bodyPr/>
                    <a:lstStyle/>
                    <a:p>
                      <a:endParaRPr lang="en-US" sz="1000"/>
                    </a:p>
                  </a:txBody>
                  <a:tcPr marL="0" marR="0" marT="0" marB="0" anchor="ctr"/>
                </a:tc>
                <a:tc>
                  <a:txBody>
                    <a:bodyPr/>
                    <a:lstStyle/>
                    <a:p>
                      <a:r>
                        <a:rPr lang="en-US" sz="1000" dirty="0">
                          <a:effectLst/>
                        </a:rPr>
                        <a:t> CMPE 322</a:t>
                      </a:r>
                    </a:p>
                  </a:txBody>
                  <a:tcPr marL="0" marR="0" marT="0" marB="0" anchor="ctr"/>
                </a:tc>
                <a:tc>
                  <a:txBody>
                    <a:bodyPr/>
                    <a:lstStyle/>
                    <a:p>
                      <a:r>
                        <a:rPr lang="en-US" sz="1000" dirty="0">
                          <a:effectLst/>
                        </a:rPr>
                        <a:t>Software Architecture</a:t>
                      </a:r>
                    </a:p>
                  </a:txBody>
                  <a:tcPr marL="0" marR="0" marT="0" marB="0" anchor="ctr"/>
                </a:tc>
                <a:tc>
                  <a:txBody>
                    <a:bodyPr/>
                    <a:lstStyle/>
                    <a:p>
                      <a:r>
                        <a:rPr lang="en-US" sz="1000" dirty="0">
                          <a:effectLst/>
                        </a:rPr>
                        <a:t>W</a:t>
                      </a:r>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1622519941"/>
                  </a:ext>
                </a:extLst>
              </a:tr>
              <a:tr h="229249">
                <a:tc>
                  <a:txBody>
                    <a:bodyPr/>
                    <a:lstStyle/>
                    <a:p>
                      <a:r>
                        <a:rPr lang="en-US" sz="1000" dirty="0">
                          <a:effectLst/>
                        </a:rPr>
                        <a:t>CMPE 330</a:t>
                      </a:r>
                    </a:p>
                  </a:txBody>
                  <a:tcPr marL="0" marR="0" marT="0" marB="0" anchor="ctr"/>
                </a:tc>
                <a:tc>
                  <a:txBody>
                    <a:bodyPr/>
                    <a:lstStyle/>
                    <a:p>
                      <a:r>
                        <a:rPr lang="en-US" sz="1000" dirty="0">
                          <a:effectLst/>
                        </a:rPr>
                        <a:t>Computer-Integrated Surgery</a:t>
                      </a:r>
                    </a:p>
                  </a:txBody>
                  <a:tcPr marL="0" marR="0" marT="0" marB="0" anchor="ctr"/>
                </a:tc>
                <a:tc>
                  <a:txBody>
                    <a:bodyPr/>
                    <a:lstStyle/>
                    <a:p>
                      <a:r>
                        <a:rPr lang="en-US" sz="1000" dirty="0">
                          <a:effectLst/>
                        </a:rPr>
                        <a:t>F</a:t>
                      </a:r>
                    </a:p>
                  </a:txBody>
                  <a:tcPr marL="0" marR="0" marT="0" marB="0" anchor="ctr"/>
                </a:tc>
                <a:tc>
                  <a:txBody>
                    <a:bodyPr/>
                    <a:lstStyle/>
                    <a:p>
                      <a:endParaRPr lang="en-US" sz="1000"/>
                    </a:p>
                  </a:txBody>
                  <a:tcPr marL="0" marR="0" marT="0" marB="0" anchor="ctr"/>
                </a:tc>
                <a:tc>
                  <a:txBody>
                    <a:bodyPr/>
                    <a:lstStyle/>
                    <a:p>
                      <a:r>
                        <a:rPr lang="en-US" sz="1000" dirty="0">
                          <a:effectLst/>
                        </a:rPr>
                        <a:t> CMPE 325</a:t>
                      </a:r>
                    </a:p>
                  </a:txBody>
                  <a:tcPr marL="0" marR="0" marT="0" marB="0" anchor="ctr"/>
                </a:tc>
                <a:tc>
                  <a:txBody>
                    <a:bodyPr/>
                    <a:lstStyle/>
                    <a:p>
                      <a:r>
                        <a:rPr lang="en-US" sz="1000" dirty="0">
                          <a:effectLst/>
                        </a:rPr>
                        <a:t>Human-Computer Interaction</a:t>
                      </a:r>
                    </a:p>
                  </a:txBody>
                  <a:tcPr marL="0" marR="0" marT="0" marB="0" anchor="ctr"/>
                </a:tc>
                <a:tc>
                  <a:txBody>
                    <a:bodyPr/>
                    <a:lstStyle/>
                    <a:p>
                      <a:r>
                        <a:rPr lang="en-US" sz="1000" dirty="0">
                          <a:effectLst/>
                        </a:rPr>
                        <a:t>W</a:t>
                      </a:r>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3943490606"/>
                  </a:ext>
                </a:extLst>
              </a:tr>
              <a:tr h="229249">
                <a:tc>
                  <a:txBody>
                    <a:bodyPr/>
                    <a:lstStyle/>
                    <a:p>
                      <a:r>
                        <a:rPr lang="en-US" sz="1000" dirty="0">
                          <a:effectLst/>
                        </a:rPr>
                        <a:t>CMPE 422</a:t>
                      </a:r>
                    </a:p>
                  </a:txBody>
                  <a:tcPr marL="0" marR="0" marT="0" marB="0" anchor="ctr"/>
                </a:tc>
                <a:tc>
                  <a:txBody>
                    <a:bodyPr/>
                    <a:lstStyle/>
                    <a:p>
                      <a:r>
                        <a:rPr lang="en-US" sz="1000" dirty="0">
                          <a:effectLst/>
                        </a:rPr>
                        <a:t>Formal Methods in Soft. Eng.</a:t>
                      </a:r>
                    </a:p>
                  </a:txBody>
                  <a:tcPr marL="0" marR="0" marT="0" marB="0" anchor="ctr"/>
                </a:tc>
                <a:tc>
                  <a:txBody>
                    <a:bodyPr/>
                    <a:lstStyle/>
                    <a:p>
                      <a:r>
                        <a:rPr lang="en-US" sz="1000" dirty="0">
                          <a:effectLst/>
                        </a:rPr>
                        <a:t>F</a:t>
                      </a:r>
                    </a:p>
                  </a:txBody>
                  <a:tcPr marL="0" marR="0" marT="0" marB="0" anchor="ctr"/>
                </a:tc>
                <a:tc>
                  <a:txBody>
                    <a:bodyPr/>
                    <a:lstStyle/>
                    <a:p>
                      <a:endParaRPr lang="en-US" sz="1000"/>
                    </a:p>
                  </a:txBody>
                  <a:tcPr marL="0" marR="0" marT="0" marB="0" anchor="ctr"/>
                </a:tc>
                <a:tc>
                  <a:txBody>
                    <a:bodyPr/>
                    <a:lstStyle/>
                    <a:p>
                      <a:r>
                        <a:rPr lang="en-US" sz="1000" dirty="0"/>
                        <a:t> CMPE 332</a:t>
                      </a:r>
                    </a:p>
                  </a:txBody>
                  <a:tcPr marL="0" marR="0" marT="0" marB="0" anchor="ctr"/>
                </a:tc>
                <a:tc>
                  <a:txBody>
                    <a:bodyPr/>
                    <a:lstStyle/>
                    <a:p>
                      <a:r>
                        <a:rPr lang="en-US" sz="1000" dirty="0">
                          <a:effectLst/>
                        </a:rPr>
                        <a:t>Database Management Systems</a:t>
                      </a:r>
                    </a:p>
                  </a:txBody>
                  <a:tcPr marL="0" marR="0" marT="0" marB="0" anchor="ctr"/>
                </a:tc>
                <a:tc>
                  <a:txBody>
                    <a:bodyPr/>
                    <a:lstStyle/>
                    <a:p>
                      <a:r>
                        <a:rPr lang="en-US" sz="1000" dirty="0">
                          <a:effectLst/>
                        </a:rPr>
                        <a:t>W</a:t>
                      </a:r>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192967433"/>
                  </a:ext>
                </a:extLst>
              </a:tr>
              <a:tr h="229249">
                <a:tc>
                  <a:txBody>
                    <a:bodyPr/>
                    <a:lstStyle/>
                    <a:p>
                      <a:r>
                        <a:rPr lang="en-US" sz="1000" dirty="0">
                          <a:effectLst/>
                        </a:rPr>
                        <a:t>CMPE 452</a:t>
                      </a:r>
                    </a:p>
                  </a:txBody>
                  <a:tcPr marL="0" marR="0" marT="0" marB="0" anchor="ctr"/>
                </a:tc>
                <a:tc>
                  <a:txBody>
                    <a:bodyPr/>
                    <a:lstStyle/>
                    <a:p>
                      <a:r>
                        <a:rPr lang="en-US" sz="1000" dirty="0">
                          <a:effectLst/>
                        </a:rPr>
                        <a:t>Neural and Genetic Computing</a:t>
                      </a:r>
                    </a:p>
                  </a:txBody>
                  <a:tcPr marL="0" marR="0" marT="0" marB="0" anchor="ctr"/>
                </a:tc>
                <a:tc>
                  <a:txBody>
                    <a:bodyPr/>
                    <a:lstStyle/>
                    <a:p>
                      <a:r>
                        <a:rPr lang="en-US" sz="1000" dirty="0">
                          <a:effectLst/>
                        </a:rPr>
                        <a:t>F</a:t>
                      </a:r>
                    </a:p>
                  </a:txBody>
                  <a:tcPr marL="0" marR="0" marT="0" marB="0" anchor="ctr"/>
                </a:tc>
                <a:tc>
                  <a:txBody>
                    <a:bodyPr/>
                    <a:lstStyle/>
                    <a:p>
                      <a:endParaRPr lang="en-US" sz="1000"/>
                    </a:p>
                  </a:txBody>
                  <a:tcPr marL="0" marR="0" marT="0" marB="0" anchor="ctr"/>
                </a:tc>
                <a:tc>
                  <a:txBody>
                    <a:bodyPr/>
                    <a:lstStyle/>
                    <a:p>
                      <a:r>
                        <a:rPr lang="en-US" sz="1000" dirty="0">
                          <a:effectLst/>
                        </a:rPr>
                        <a:t> CMPE 351</a:t>
                      </a:r>
                    </a:p>
                  </a:txBody>
                  <a:tcPr marL="0" marR="0" marT="0" marB="0" anchor="ctr"/>
                </a:tc>
                <a:tc>
                  <a:txBody>
                    <a:bodyPr/>
                    <a:lstStyle/>
                    <a:p>
                      <a:r>
                        <a:rPr lang="en-US" sz="1000" dirty="0">
                          <a:effectLst/>
                        </a:rPr>
                        <a:t>Advanced Data Analytics</a:t>
                      </a:r>
                    </a:p>
                  </a:txBody>
                  <a:tcPr marL="0" marR="0" marT="0" marB="0" anchor="ctr"/>
                </a:tc>
                <a:tc>
                  <a:txBody>
                    <a:bodyPr/>
                    <a:lstStyle/>
                    <a:p>
                      <a:r>
                        <a:rPr lang="en-US" sz="1000" dirty="0">
                          <a:effectLst/>
                        </a:rPr>
                        <a:t>W</a:t>
                      </a:r>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406931546"/>
                  </a:ext>
                </a:extLst>
              </a:tr>
              <a:tr h="229249">
                <a:tc>
                  <a:txBody>
                    <a:bodyPr/>
                    <a:lstStyle/>
                    <a:p>
                      <a:r>
                        <a:rPr lang="en-US" sz="1000" dirty="0">
                          <a:effectLst/>
                        </a:rPr>
                        <a:t> CMPE 457</a:t>
                      </a:r>
                    </a:p>
                  </a:txBody>
                  <a:tcPr marL="0" marR="0" marT="0" marB="0" anchor="ctr"/>
                </a:tc>
                <a:tc>
                  <a:txBody>
                    <a:bodyPr/>
                    <a:lstStyle/>
                    <a:p>
                      <a:r>
                        <a:rPr lang="en-US" sz="1000" dirty="0">
                          <a:effectLst/>
                        </a:rPr>
                        <a:t>Image Processing &amp; Comp. Vision</a:t>
                      </a:r>
                    </a:p>
                  </a:txBody>
                  <a:tcPr marL="0" marR="0" marT="0" marB="0" anchor="ctr"/>
                </a:tc>
                <a:tc>
                  <a:txBody>
                    <a:bodyPr/>
                    <a:lstStyle/>
                    <a:p>
                      <a:r>
                        <a:rPr lang="en-US" sz="1000" dirty="0">
                          <a:effectLst/>
                        </a:rPr>
                        <a:t>F</a:t>
                      </a:r>
                    </a:p>
                  </a:txBody>
                  <a:tcPr marL="0" marR="0" marT="0" marB="0" anchor="ctr"/>
                </a:tc>
                <a:tc>
                  <a:txBody>
                    <a:bodyPr/>
                    <a:lstStyle/>
                    <a:p>
                      <a:endParaRPr lang="en-US" sz="1000"/>
                    </a:p>
                  </a:txBody>
                  <a:tcPr marL="0" marR="0" marT="0" marB="0" anchor="ctr"/>
                </a:tc>
                <a:tc>
                  <a:txBody>
                    <a:bodyPr/>
                    <a:lstStyle/>
                    <a:p>
                      <a:r>
                        <a:rPr lang="en-US" sz="1000" dirty="0">
                          <a:effectLst/>
                        </a:rPr>
                        <a:t> CMPE 454</a:t>
                      </a:r>
                    </a:p>
                  </a:txBody>
                  <a:tcPr marL="0" marR="0" marT="0" marB="0" anchor="ctr"/>
                </a:tc>
                <a:tc>
                  <a:txBody>
                    <a:bodyPr/>
                    <a:lstStyle/>
                    <a:p>
                      <a:r>
                        <a:rPr lang="en-US" sz="1000" dirty="0">
                          <a:effectLst/>
                        </a:rPr>
                        <a:t>Comp. Graphics </a:t>
                      </a:r>
                    </a:p>
                  </a:txBody>
                  <a:tcPr marL="0" marR="0" marT="0" marB="0" anchor="ctr"/>
                </a:tc>
                <a:tc>
                  <a:txBody>
                    <a:bodyPr/>
                    <a:lstStyle/>
                    <a:p>
                      <a:r>
                        <a:rPr lang="en-US" sz="1000" dirty="0">
                          <a:effectLst/>
                        </a:rPr>
                        <a:t>W</a:t>
                      </a:r>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3946547087"/>
                  </a:ext>
                </a:extLst>
              </a:tr>
              <a:tr h="229249">
                <a:tc>
                  <a:txBody>
                    <a:bodyPr/>
                    <a:lstStyle/>
                    <a:p>
                      <a:endParaRPr lang="en-US" sz="1000">
                        <a:effectLst/>
                      </a:endParaRPr>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r>
                        <a:rPr lang="en-US" sz="1000" dirty="0">
                          <a:effectLst/>
                        </a:rPr>
                        <a:t> CMPE 458</a:t>
                      </a:r>
                    </a:p>
                  </a:txBody>
                  <a:tcPr marL="0" marR="0" marT="0" marB="0" anchor="ctr"/>
                </a:tc>
                <a:tc>
                  <a:txBody>
                    <a:bodyPr/>
                    <a:lstStyle/>
                    <a:p>
                      <a:r>
                        <a:rPr lang="en-US" sz="1000" dirty="0">
                          <a:effectLst/>
                        </a:rPr>
                        <a:t>Program. Language Processors</a:t>
                      </a:r>
                    </a:p>
                  </a:txBody>
                  <a:tcPr marL="0" marR="0" marT="0" marB="0" anchor="ctr"/>
                </a:tc>
                <a:tc>
                  <a:txBody>
                    <a:bodyPr/>
                    <a:lstStyle/>
                    <a:p>
                      <a:r>
                        <a:rPr lang="en-US" sz="1000" dirty="0">
                          <a:effectLst/>
                        </a:rPr>
                        <a:t>W</a:t>
                      </a:r>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1309427126"/>
                  </a:ext>
                </a:extLst>
              </a:tr>
              <a:tr h="229249">
                <a:tc>
                  <a:txBody>
                    <a:bodyPr/>
                    <a:lstStyle/>
                    <a:p>
                      <a:endParaRPr lang="en-US" sz="1000">
                        <a:effectLst/>
                      </a:endParaRPr>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r>
                        <a:rPr lang="en-US" sz="1000" dirty="0">
                          <a:effectLst/>
                        </a:rPr>
                        <a:t> SOFT 423</a:t>
                      </a:r>
                    </a:p>
                  </a:txBody>
                  <a:tcPr marL="0" marR="0" marT="0" marB="0" anchor="ctr"/>
                </a:tc>
                <a:tc>
                  <a:txBody>
                    <a:bodyPr/>
                    <a:lstStyle/>
                    <a:p>
                      <a:r>
                        <a:rPr lang="en-US" sz="1000" dirty="0">
                          <a:effectLst/>
                        </a:rPr>
                        <a:t>S/W Requirements</a:t>
                      </a:r>
                    </a:p>
                  </a:txBody>
                  <a:tcPr marL="0" marR="0" marT="0" marB="0" anchor="ctr"/>
                </a:tc>
                <a:tc>
                  <a:txBody>
                    <a:bodyPr/>
                    <a:lstStyle/>
                    <a:p>
                      <a:r>
                        <a:rPr lang="en-US" sz="1000" dirty="0">
                          <a:effectLst/>
                        </a:rPr>
                        <a:t>W</a:t>
                      </a:r>
                    </a:p>
                  </a:txBody>
                  <a:tcPr marL="0" marR="0" marT="0" marB="0" anchor="ctr"/>
                </a:tc>
                <a:tc>
                  <a:txBody>
                    <a:bodyPr/>
                    <a:lstStyle/>
                    <a:p>
                      <a:endParaRPr lang="en-US" sz="1000" dirty="0"/>
                    </a:p>
                  </a:txBody>
                  <a:tcPr marL="0" marR="0" marT="0" marB="0" anchor="ctr"/>
                </a:tc>
                <a:extLst>
                  <a:ext uri="{0D108BD9-81ED-4DB2-BD59-A6C34878D82A}">
                    <a16:rowId xmlns:a16="http://schemas.microsoft.com/office/drawing/2014/main" val="637844843"/>
                  </a:ext>
                </a:extLst>
              </a:tr>
            </a:tbl>
          </a:graphicData>
        </a:graphic>
      </p:graphicFrame>
    </p:spTree>
    <p:extLst>
      <p:ext uri="{BB962C8B-B14F-4D97-AF65-F5344CB8AC3E}">
        <p14:creationId xmlns:p14="http://schemas.microsoft.com/office/powerpoint/2010/main" val="2575574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DE353-95C6-4F5F-6F4F-994C9CBF2DD0}"/>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Electrical Engineering Graduation Requirements</a:t>
            </a:r>
          </a:p>
        </p:txBody>
      </p:sp>
      <p:sp>
        <p:nvSpPr>
          <p:cNvPr id="3" name="Content Placeholder 2">
            <a:extLst>
              <a:ext uri="{FF2B5EF4-FFF2-40B4-BE49-F238E27FC236}">
                <a16:creationId xmlns:a16="http://schemas.microsoft.com/office/drawing/2014/main" id="{5978D912-D70A-06C3-FBF7-D4973C87140C}"/>
              </a:ext>
            </a:extLst>
          </p:cNvPr>
          <p:cNvSpPr>
            <a:spLocks noGrp="1"/>
          </p:cNvSpPr>
          <p:nvPr>
            <p:ph sz="half" idx="1"/>
          </p:nvPr>
        </p:nvSpPr>
        <p:spPr/>
        <p:txBody>
          <a:bodyPr/>
          <a:lstStyle/>
          <a:p>
            <a:r>
              <a:rPr lang="en-US"/>
              <a:t>Satisfy the minimum Accreditation Units (AU) set by ECE in each CEAB category</a:t>
            </a:r>
          </a:p>
          <a:p>
            <a:r>
              <a:rPr lang="en-US"/>
              <a:t>Have at least </a:t>
            </a:r>
            <a:r>
              <a:rPr lang="en-US">
                <a:solidFill>
                  <a:srgbClr val="C00000"/>
                </a:solidFill>
                <a:latin typeface="Open Sans SemiBold" pitchFamily="2" charset="0"/>
                <a:ea typeface="Open Sans SemiBold" pitchFamily="2" charset="0"/>
                <a:cs typeface="Open Sans SemiBold" pitchFamily="2" charset="0"/>
              </a:rPr>
              <a:t>5 courses </a:t>
            </a:r>
            <a:r>
              <a:rPr lang="en-US"/>
              <a:t>from Electives </a:t>
            </a:r>
            <a:r>
              <a:rPr lang="en-US">
                <a:solidFill>
                  <a:srgbClr val="C00000"/>
                </a:solidFill>
                <a:latin typeface="Open Sans SemiBold" pitchFamily="2" charset="0"/>
                <a:ea typeface="Open Sans SemiBold" pitchFamily="2" charset="0"/>
                <a:cs typeface="Open Sans SemiBold" pitchFamily="2" charset="0"/>
              </a:rPr>
              <a:t>List A</a:t>
            </a:r>
          </a:p>
          <a:p>
            <a:r>
              <a:rPr lang="en-US"/>
              <a:t>Have at least </a:t>
            </a:r>
            <a:r>
              <a:rPr lang="en-US">
                <a:solidFill>
                  <a:srgbClr val="C00000"/>
                </a:solidFill>
                <a:latin typeface="Open Sans SemiBold" pitchFamily="2" charset="0"/>
                <a:ea typeface="Open Sans SemiBold" pitchFamily="2" charset="0"/>
                <a:cs typeface="Open Sans SemiBold" pitchFamily="2" charset="0"/>
              </a:rPr>
              <a:t>5 four-hundred </a:t>
            </a:r>
            <a:r>
              <a:rPr lang="en-US"/>
              <a:t>level </a:t>
            </a:r>
            <a:r>
              <a:rPr lang="en-US">
                <a:solidFill>
                  <a:srgbClr val="C00000"/>
                </a:solidFill>
                <a:latin typeface="Open Sans SemiBold" pitchFamily="2" charset="0"/>
                <a:ea typeface="Open Sans SemiBold" pitchFamily="2" charset="0"/>
                <a:cs typeface="Open Sans SemiBold" pitchFamily="2" charset="0"/>
              </a:rPr>
              <a:t>elective</a:t>
            </a:r>
            <a:r>
              <a:rPr lang="en-US"/>
              <a:t> courses</a:t>
            </a:r>
          </a:p>
          <a:p>
            <a:r>
              <a:rPr lang="en-US"/>
              <a:t>Counting required core courses and elective courses in all four years, result in a total of no fewer than </a:t>
            </a:r>
            <a:r>
              <a:rPr lang="en-US">
                <a:solidFill>
                  <a:srgbClr val="C00000"/>
                </a:solidFill>
                <a:latin typeface="Open Sans SemiBold" pitchFamily="2" charset="0"/>
                <a:ea typeface="Open Sans SemiBold" pitchFamily="2" charset="0"/>
                <a:cs typeface="Open Sans SemiBold" pitchFamily="2" charset="0"/>
              </a:rPr>
              <a:t>157.5</a:t>
            </a:r>
            <a:r>
              <a:rPr lang="en-US"/>
              <a:t> (</a:t>
            </a:r>
            <a:r>
              <a:rPr lang="en-US">
                <a:solidFill>
                  <a:srgbClr val="C00000"/>
                </a:solidFill>
                <a:latin typeface="Open Sans SemiBold" pitchFamily="2" charset="0"/>
                <a:ea typeface="Open Sans SemiBold" pitchFamily="2" charset="0"/>
                <a:cs typeface="Open Sans SemiBold" pitchFamily="2" charset="0"/>
              </a:rPr>
              <a:t>160.5</a:t>
            </a:r>
            <a:r>
              <a:rPr lang="en-US"/>
              <a:t> for </a:t>
            </a:r>
            <a:r>
              <a:rPr lang="en-US" b="1" err="1"/>
              <a:t>ECEi</a:t>
            </a:r>
            <a:r>
              <a:rPr lang="en-US"/>
              <a:t>) credits for the complete program </a:t>
            </a:r>
          </a:p>
        </p:txBody>
      </p:sp>
    </p:spTree>
    <p:extLst>
      <p:ext uri="{BB962C8B-B14F-4D97-AF65-F5344CB8AC3E}">
        <p14:creationId xmlns:p14="http://schemas.microsoft.com/office/powerpoint/2010/main" val="3064337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5F5B0-0D58-CC59-A67F-EB4E6A53AC27}"/>
              </a:ext>
            </a:extLst>
          </p:cNvPr>
          <p:cNvSpPr>
            <a:spLocks noGrp="1"/>
          </p:cNvSpPr>
          <p:nvPr>
            <p:ph type="title"/>
          </p:nvPr>
        </p:nvSpPr>
        <p:spPr>
          <a:xfrm>
            <a:off x="518305" y="522394"/>
            <a:ext cx="11405200" cy="596709"/>
          </a:xfrm>
        </p:spPr>
        <p:txBody>
          <a:bodyPr/>
          <a:lstStyle/>
          <a:p>
            <a:r>
              <a:rPr lang="en-US">
                <a:latin typeface="Open Sans Semibold"/>
                <a:ea typeface="Open Sans Semibold"/>
                <a:cs typeface="Open Sans Semibold"/>
              </a:rPr>
              <a:t>Electrical Engineering, 3rd Year Curriculum</a:t>
            </a:r>
            <a:endParaRPr lang="en-US"/>
          </a:p>
        </p:txBody>
      </p:sp>
      <p:pic>
        <p:nvPicPr>
          <p:cNvPr id="4" name="Picture 4">
            <a:extLst>
              <a:ext uri="{FF2B5EF4-FFF2-40B4-BE49-F238E27FC236}">
                <a16:creationId xmlns:a16="http://schemas.microsoft.com/office/drawing/2014/main" id="{D3FD6916-07E0-2101-BE65-3BBD0FF9E95A}"/>
              </a:ext>
            </a:extLst>
          </p:cNvPr>
          <p:cNvPicPr>
            <a:picLocks noGrp="1" noChangeAspect="1"/>
          </p:cNvPicPr>
          <p:nvPr>
            <p:ph sz="half" idx="1"/>
          </p:nvPr>
        </p:nvPicPr>
        <p:blipFill>
          <a:blip r:embed="rId2"/>
          <a:stretch>
            <a:fillRect/>
          </a:stretch>
        </p:blipFill>
        <p:spPr>
          <a:xfrm>
            <a:off x="1285360" y="1556237"/>
            <a:ext cx="9133525" cy="4369777"/>
          </a:xfrm>
        </p:spPr>
      </p:pic>
    </p:spTree>
    <p:extLst>
      <p:ext uri="{BB962C8B-B14F-4D97-AF65-F5344CB8AC3E}">
        <p14:creationId xmlns:p14="http://schemas.microsoft.com/office/powerpoint/2010/main" val="2572322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39443-6065-3F3E-29A5-90455AB9AB14}"/>
              </a:ext>
            </a:extLst>
          </p:cNvPr>
          <p:cNvSpPr>
            <a:spLocks noGrp="1"/>
          </p:cNvSpPr>
          <p:nvPr>
            <p:ph type="title"/>
          </p:nvPr>
        </p:nvSpPr>
        <p:spPr>
          <a:xfrm>
            <a:off x="553253" y="433876"/>
            <a:ext cx="10897200" cy="627189"/>
          </a:xfrm>
        </p:spPr>
        <p:txBody>
          <a:bodyPr/>
          <a:lstStyle/>
          <a:p>
            <a:r>
              <a:rPr lang="en-US">
                <a:latin typeface="Open Sans ExtraBold" pitchFamily="2" charset="0"/>
                <a:ea typeface="Open Sans ExtraBold" pitchFamily="2" charset="0"/>
                <a:cs typeface="Open Sans ExtraBold" pitchFamily="2" charset="0"/>
              </a:rPr>
              <a:t>EE: Technical Electives</a:t>
            </a:r>
          </a:p>
        </p:txBody>
      </p:sp>
      <p:sp>
        <p:nvSpPr>
          <p:cNvPr id="3" name="Content Placeholder 2">
            <a:extLst>
              <a:ext uri="{FF2B5EF4-FFF2-40B4-BE49-F238E27FC236}">
                <a16:creationId xmlns:a16="http://schemas.microsoft.com/office/drawing/2014/main" id="{5862D191-D948-1998-2043-4991606E70C7}"/>
              </a:ext>
            </a:extLst>
          </p:cNvPr>
          <p:cNvSpPr>
            <a:spLocks noGrp="1"/>
          </p:cNvSpPr>
          <p:nvPr>
            <p:ph sz="half" idx="1"/>
          </p:nvPr>
        </p:nvSpPr>
        <p:spPr>
          <a:xfrm>
            <a:off x="553363" y="833556"/>
            <a:ext cx="10897090" cy="4729348"/>
          </a:xfrm>
        </p:spPr>
        <p:txBody>
          <a:bodyPr vert="horz" lIns="91440" tIns="45720" rIns="91440" bIns="45720" rtlCol="0" anchor="t">
            <a:noAutofit/>
          </a:bodyPr>
          <a:lstStyle/>
          <a:p>
            <a:pPr marL="0" indent="0">
              <a:spcAft>
                <a:spcPts val="0"/>
              </a:spcAft>
              <a:buNone/>
            </a:pPr>
            <a:r>
              <a:rPr lang="en-US">
                <a:solidFill>
                  <a:srgbClr val="C00000"/>
                </a:solidFill>
                <a:latin typeface="Open Sans SemiBold"/>
                <a:ea typeface="Open Sans SemiBold"/>
                <a:cs typeface="Open Sans SemiBold"/>
              </a:rPr>
              <a:t>List A </a:t>
            </a:r>
            <a:r>
              <a:rPr lang="en-US">
                <a:solidFill>
                  <a:srgbClr val="C00000"/>
                </a:solidFill>
                <a:latin typeface="Open Sans Semibold"/>
                <a:ea typeface="Open Sans Semibold"/>
                <a:cs typeface="Open Sans Semibold"/>
              </a:rPr>
              <a:t>for ECE-controlled courses</a:t>
            </a:r>
            <a:endParaRPr lang="en-US"/>
          </a:p>
          <a:p>
            <a:pPr lvl="2">
              <a:buFont typeface="Wingdings" panose="05000000000000000000" pitchFamily="2" charset="2"/>
              <a:buChar char="§"/>
            </a:pPr>
            <a:endParaRPr lang="en-US"/>
          </a:p>
          <a:p>
            <a:pPr marL="0" indent="0">
              <a:buNone/>
            </a:pPr>
            <a:endParaRPr lang="en-US"/>
          </a:p>
          <a:p>
            <a:pPr lvl="2">
              <a:buFont typeface="Wingdings" panose="05000000000000000000" pitchFamily="2" charset="2"/>
              <a:buChar char="§"/>
            </a:pPr>
            <a:endParaRPr lang="en-US"/>
          </a:p>
          <a:p>
            <a:pPr marL="457200" lvl="2" indent="0">
              <a:buNone/>
            </a:pPr>
            <a:endParaRPr lang="en-US"/>
          </a:p>
          <a:p>
            <a:pPr marL="0" indent="0">
              <a:buNone/>
            </a:pPr>
            <a:endParaRPr lang="en-US"/>
          </a:p>
        </p:txBody>
      </p:sp>
      <p:graphicFrame>
        <p:nvGraphicFramePr>
          <p:cNvPr id="5" name="Table 5">
            <a:extLst>
              <a:ext uri="{FF2B5EF4-FFF2-40B4-BE49-F238E27FC236}">
                <a16:creationId xmlns:a16="http://schemas.microsoft.com/office/drawing/2014/main" id="{388D0421-AD6E-F4F2-3C0B-1AB6153EA793}"/>
              </a:ext>
            </a:extLst>
          </p:cNvPr>
          <p:cNvGraphicFramePr>
            <a:graphicFrameLocks noGrp="1"/>
          </p:cNvGraphicFramePr>
          <p:nvPr>
            <p:extLst>
              <p:ext uri="{D42A27DB-BD31-4B8C-83A1-F6EECF244321}">
                <p14:modId xmlns:p14="http://schemas.microsoft.com/office/powerpoint/2010/main" val="426137186"/>
              </p:ext>
            </p:extLst>
          </p:nvPr>
        </p:nvGraphicFramePr>
        <p:xfrm>
          <a:off x="555171" y="1436914"/>
          <a:ext cx="5532220" cy="4212771"/>
        </p:xfrm>
        <a:graphic>
          <a:graphicData uri="http://schemas.openxmlformats.org/drawingml/2006/table">
            <a:tbl>
              <a:tblPr firstRow="1" bandRow="1">
                <a:tableStyleId>{2D5ABB26-0587-4C30-8999-92F81FD0307C}</a:tableStyleId>
              </a:tblPr>
              <a:tblGrid>
                <a:gridCol w="5532220">
                  <a:extLst>
                    <a:ext uri="{9D8B030D-6E8A-4147-A177-3AD203B41FA5}">
                      <a16:colId xmlns:a16="http://schemas.microsoft.com/office/drawing/2014/main" val="1273294951"/>
                    </a:ext>
                  </a:extLst>
                </a:gridCol>
              </a:tblGrid>
              <a:tr h="4212771">
                <a:tc>
                  <a:txBody>
                    <a:bodyPr/>
                    <a:lstStyle/>
                    <a:p>
                      <a:r>
                        <a:rPr lang="en-US" sz="1400">
                          <a:latin typeface="Open Sans"/>
                          <a:ea typeface="Open Sans"/>
                          <a:cs typeface="Open Sans"/>
                        </a:rPr>
                        <a:t>ELEC 270 Discrete Mathematics</a:t>
                      </a:r>
                      <a:endParaRPr lang="en-US" sz="1400"/>
                    </a:p>
                    <a:p>
                      <a:pPr lvl="0">
                        <a:buNone/>
                      </a:pPr>
                      <a:r>
                        <a:rPr lang="en-US" sz="1400">
                          <a:latin typeface="Open Sans"/>
                          <a:ea typeface="Open Sans"/>
                          <a:cs typeface="Open Sans"/>
                        </a:rPr>
                        <a:t>ELEC 279 Intro to Object Oriented Programming </a:t>
                      </a:r>
                      <a:endParaRPr lang="en-US" sz="1400"/>
                    </a:p>
                    <a:p>
                      <a:r>
                        <a:rPr lang="en-US" sz="1400">
                          <a:latin typeface="Open Sans"/>
                          <a:ea typeface="Open Sans"/>
                          <a:cs typeface="Open Sans"/>
                        </a:rPr>
                        <a:t>ELEC 333 Electric Machines</a:t>
                      </a:r>
                    </a:p>
                    <a:p>
                      <a:r>
                        <a:rPr lang="en-US" sz="1400">
                          <a:latin typeface="Open Sans"/>
                          <a:ea typeface="Open Sans"/>
                          <a:cs typeface="Open Sans"/>
                        </a:rPr>
                        <a:t>ELEC 344 Sensors and Actuators </a:t>
                      </a:r>
                      <a:r>
                        <a:rPr lang="en-US" sz="1400" b="1">
                          <a:latin typeface="Open Sans"/>
                          <a:ea typeface="Open Sans"/>
                          <a:cs typeface="Open Sans"/>
                        </a:rPr>
                        <a:t>N/O</a:t>
                      </a:r>
                    </a:p>
                    <a:p>
                      <a:pPr lvl="0">
                        <a:buNone/>
                      </a:pPr>
                      <a:r>
                        <a:rPr lang="en-US" sz="1400">
                          <a:latin typeface="Open Sans"/>
                          <a:ea typeface="Open Sans"/>
                          <a:cs typeface="Open Sans"/>
                        </a:rPr>
                        <a:t>ELEC 345</a:t>
                      </a:r>
                      <a:r>
                        <a:rPr lang="en-US" sz="1400" kern="1200">
                          <a:solidFill>
                            <a:schemeClr val="tx1"/>
                          </a:solidFill>
                          <a:latin typeface="Open Sans"/>
                          <a:ea typeface="Open Sans"/>
                          <a:cs typeface="Open Sans"/>
                        </a:rPr>
                        <a:t> </a:t>
                      </a:r>
                      <a:r>
                        <a:rPr lang="en-US" sz="1400" kern="1200" noProof="0">
                          <a:solidFill>
                            <a:schemeClr val="tx1"/>
                          </a:solidFill>
                          <a:latin typeface="Open Sans"/>
                          <a:ea typeface="Open Sans"/>
                          <a:cs typeface="Open Sans"/>
                        </a:rPr>
                        <a:t>Sensor Fabrication Technologies</a:t>
                      </a:r>
                      <a:r>
                        <a:rPr lang="en-US" sz="1400" b="0" i="0" u="none" strike="noStrike" noProof="0"/>
                        <a:t> </a:t>
                      </a:r>
                      <a:r>
                        <a:rPr lang="en-US" sz="1400" b="1" i="1" u="none" strike="noStrike" noProof="0">
                          <a:solidFill>
                            <a:srgbClr val="7030A0"/>
                          </a:solidFill>
                          <a:latin typeface="Open Sans"/>
                        </a:rPr>
                        <a:t>New!</a:t>
                      </a:r>
                      <a:endParaRPr lang="en-US" sz="1400">
                        <a:latin typeface="Open Sans"/>
                        <a:ea typeface="Open Sans"/>
                        <a:cs typeface="Open Sans"/>
                      </a:endParaRPr>
                    </a:p>
                    <a:p>
                      <a:r>
                        <a:rPr lang="en-US" sz="1400">
                          <a:latin typeface="Open Sans"/>
                          <a:ea typeface="Open Sans"/>
                          <a:cs typeface="Open Sans"/>
                        </a:rPr>
                        <a:t>ELEC 373 Computer Networks</a:t>
                      </a:r>
                    </a:p>
                    <a:p>
                      <a:r>
                        <a:rPr lang="en-US" sz="1400">
                          <a:latin typeface="Open Sans"/>
                          <a:ea typeface="Open Sans"/>
                          <a:cs typeface="Open Sans"/>
                        </a:rPr>
                        <a:t>ELEC 374 Digital Systems Engineering</a:t>
                      </a:r>
                    </a:p>
                    <a:p>
                      <a:r>
                        <a:rPr lang="en-US" sz="1400">
                          <a:latin typeface="Open Sans"/>
                          <a:ea typeface="Open Sans"/>
                          <a:cs typeface="Open Sans"/>
                        </a:rPr>
                        <a:t>ELEC 408 Biomedical Signal and Image Processing</a:t>
                      </a:r>
                    </a:p>
                    <a:p>
                      <a:r>
                        <a:rPr lang="en-US" sz="1400">
                          <a:latin typeface="Open Sans"/>
                          <a:ea typeface="Open Sans"/>
                          <a:cs typeface="Open Sans"/>
                        </a:rPr>
                        <a:t>ELEC 409 Bioinformatic Analytics </a:t>
                      </a:r>
                    </a:p>
                    <a:p>
                      <a:r>
                        <a:rPr lang="en-US" sz="1400">
                          <a:latin typeface="Open Sans"/>
                          <a:ea typeface="Open Sans"/>
                          <a:cs typeface="Open Sans"/>
                        </a:rPr>
                        <a:t>ELEC 421 Digital Signal Processing: Filters and Systems Design </a:t>
                      </a:r>
                    </a:p>
                    <a:p>
                      <a:r>
                        <a:rPr lang="en-US" sz="1400">
                          <a:latin typeface="Open Sans"/>
                          <a:ea typeface="Open Sans"/>
                          <a:cs typeface="Open Sans"/>
                        </a:rPr>
                        <a:t>ELEC 422 Digital Signal Processing: Random Models and App.</a:t>
                      </a:r>
                    </a:p>
                    <a:p>
                      <a:r>
                        <a:rPr lang="en-US" sz="1400">
                          <a:latin typeface="Open Sans"/>
                          <a:ea typeface="Open Sans"/>
                          <a:cs typeface="Open Sans"/>
                        </a:rPr>
                        <a:t>ELEC 425 Machine Learning and Deep Leaning </a:t>
                      </a:r>
                      <a:r>
                        <a:rPr lang="en-US" sz="1400" b="1">
                          <a:latin typeface="Open Sans"/>
                          <a:ea typeface="Open Sans"/>
                          <a:cs typeface="Open Sans"/>
                        </a:rPr>
                        <a:t>N/O</a:t>
                      </a:r>
                    </a:p>
                    <a:p>
                      <a:r>
                        <a:rPr lang="en-US" sz="1400">
                          <a:latin typeface="Open Sans"/>
                          <a:ea typeface="Open Sans"/>
                          <a:cs typeface="Open Sans"/>
                        </a:rPr>
                        <a:t>ELEC 431 Power Electronics</a:t>
                      </a:r>
                    </a:p>
                    <a:p>
                      <a:pPr lvl="0">
                        <a:buNone/>
                      </a:pPr>
                      <a:r>
                        <a:rPr lang="en-US" sz="1400" b="0" i="0" u="none" strike="noStrike" noProof="0">
                          <a:latin typeface="Open Sans"/>
                        </a:rPr>
                        <a:t>ELEC 433 Energy and Power Systems</a:t>
                      </a:r>
                      <a:endParaRPr lang="en-US" sz="1400" b="0" i="0" u="none" strike="noStrike" noProof="0"/>
                    </a:p>
                    <a:p>
                      <a:pPr lvl="0">
                        <a:buNone/>
                      </a:pPr>
                      <a:r>
                        <a:rPr lang="en-US" sz="1400" b="0" i="0" u="none" strike="noStrike" noProof="0">
                          <a:latin typeface="Open Sans"/>
                        </a:rPr>
                        <a:t>ELEC 436 Electric Machines And Control</a:t>
                      </a:r>
                      <a:endParaRPr lang="en-US" sz="1400" b="0" i="0" u="none" strike="noStrike" noProof="0"/>
                    </a:p>
                    <a:p>
                      <a:pPr lvl="0">
                        <a:buNone/>
                      </a:pPr>
                      <a:r>
                        <a:rPr lang="en-US" sz="1400" b="0" i="0" u="none" strike="noStrike" noProof="0">
                          <a:latin typeface="Open Sans"/>
                        </a:rPr>
                        <a:t>ELEC 443 Linear Control Systems</a:t>
                      </a:r>
                      <a:endParaRPr lang="en-US" sz="1400" b="0" i="0" u="none" strike="noStrike" noProof="0"/>
                    </a:p>
                    <a:p>
                      <a:pPr lvl="0">
                        <a:buNone/>
                      </a:pPr>
                      <a:r>
                        <a:rPr lang="en-US" sz="1400" b="0" i="0" u="none" strike="noStrike" noProof="0">
                          <a:latin typeface="Open Sans"/>
                        </a:rPr>
                        <a:t>ELEC 448 Introduction to Robotics as </a:t>
                      </a:r>
                      <a:r>
                        <a:rPr lang="en-US" sz="1400" b="1" i="0" u="none" strike="noStrike" noProof="0">
                          <a:latin typeface="Open Sans"/>
                        </a:rPr>
                        <a:t>MREN 348</a:t>
                      </a:r>
                    </a:p>
                    <a:p>
                      <a:pPr lvl="0">
                        <a:buNone/>
                      </a:pPr>
                      <a:endParaRPr lang="en-US" sz="1200" b="0" i="0" u="none" strike="noStrike" noProof="0">
                        <a:latin typeface="Open Sans"/>
                      </a:endParaRPr>
                    </a:p>
                  </a:txBody>
                  <a:tcPr/>
                </a:tc>
                <a:extLst>
                  <a:ext uri="{0D108BD9-81ED-4DB2-BD59-A6C34878D82A}">
                    <a16:rowId xmlns:a16="http://schemas.microsoft.com/office/drawing/2014/main" val="2127694682"/>
                  </a:ext>
                </a:extLst>
              </a:tr>
            </a:tbl>
          </a:graphicData>
        </a:graphic>
      </p:graphicFrame>
      <p:graphicFrame>
        <p:nvGraphicFramePr>
          <p:cNvPr id="6" name="Table 6">
            <a:extLst>
              <a:ext uri="{FF2B5EF4-FFF2-40B4-BE49-F238E27FC236}">
                <a16:creationId xmlns:a16="http://schemas.microsoft.com/office/drawing/2014/main" id="{3EBCE691-8C33-E43E-96E8-22DD9BE56AE9}"/>
              </a:ext>
            </a:extLst>
          </p:cNvPr>
          <p:cNvGraphicFramePr>
            <a:graphicFrameLocks noGrp="1"/>
          </p:cNvGraphicFramePr>
          <p:nvPr>
            <p:extLst>
              <p:ext uri="{D42A27DB-BD31-4B8C-83A1-F6EECF244321}">
                <p14:modId xmlns:p14="http://schemas.microsoft.com/office/powerpoint/2010/main" val="3524132229"/>
              </p:ext>
            </p:extLst>
          </p:nvPr>
        </p:nvGraphicFramePr>
        <p:xfrm>
          <a:off x="6634480" y="1280160"/>
          <a:ext cx="5040097" cy="4099255"/>
        </p:xfrm>
        <a:graphic>
          <a:graphicData uri="http://schemas.openxmlformats.org/drawingml/2006/table">
            <a:tbl>
              <a:tblPr firstRow="1" bandRow="1">
                <a:tableStyleId>{2D5ABB26-0587-4C30-8999-92F81FD0307C}</a:tableStyleId>
              </a:tblPr>
              <a:tblGrid>
                <a:gridCol w="5040097">
                  <a:extLst>
                    <a:ext uri="{9D8B030D-6E8A-4147-A177-3AD203B41FA5}">
                      <a16:colId xmlns:a16="http://schemas.microsoft.com/office/drawing/2014/main" val="4033264701"/>
                    </a:ext>
                  </a:extLst>
                </a:gridCol>
              </a:tblGrid>
              <a:tr h="4099255">
                <a:tc>
                  <a:txBody>
                    <a:bodyPr/>
                    <a:lstStyle/>
                    <a:p>
                      <a:endParaRPr lang="en-US" sz="1200">
                        <a:latin typeface="Open Sans"/>
                        <a:ea typeface="Open Sans"/>
                        <a:cs typeface="Open Sans"/>
                      </a:endParaRPr>
                    </a:p>
                    <a:p>
                      <a:r>
                        <a:rPr lang="en-US" sz="1400">
                          <a:latin typeface="Open Sans"/>
                          <a:ea typeface="Open Sans"/>
                          <a:cs typeface="Open Sans"/>
                        </a:rPr>
                        <a:t>ELEC 451 Digital Integrated Circuit Engineering</a:t>
                      </a:r>
                    </a:p>
                    <a:p>
                      <a:r>
                        <a:rPr lang="en-US" sz="1400">
                          <a:latin typeface="Open Sans"/>
                          <a:ea typeface="Open Sans"/>
                          <a:cs typeface="Open Sans"/>
                        </a:rPr>
                        <a:t>ELEC 454 Analog Electronics</a:t>
                      </a:r>
                    </a:p>
                    <a:p>
                      <a:r>
                        <a:rPr lang="en-US" sz="1400">
                          <a:latin typeface="Open Sans"/>
                          <a:ea typeface="Open Sans"/>
                          <a:cs typeface="Open Sans"/>
                        </a:rPr>
                        <a:t>ELEC 457 Integrated Circuits and System Application</a:t>
                      </a:r>
                    </a:p>
                    <a:p>
                      <a:r>
                        <a:rPr lang="en-US" sz="1400">
                          <a:latin typeface="Open Sans"/>
                          <a:ea typeface="Open Sans"/>
                          <a:cs typeface="Open Sans"/>
                        </a:rPr>
                        <a:t>ELEC 461 Digital Communications</a:t>
                      </a:r>
                    </a:p>
                    <a:p>
                      <a:r>
                        <a:rPr lang="en-US" sz="1400">
                          <a:latin typeface="Open Sans"/>
                          <a:ea typeface="Open Sans"/>
                          <a:cs typeface="Open Sans"/>
                        </a:rPr>
                        <a:t>ELEC 464 Wireless Communications</a:t>
                      </a:r>
                    </a:p>
                    <a:p>
                      <a:r>
                        <a:rPr lang="en-US" sz="1400">
                          <a:latin typeface="Open Sans"/>
                          <a:ea typeface="Open Sans"/>
                          <a:cs typeface="Open Sans"/>
                        </a:rPr>
                        <a:t>ELEC 470 Computer System Architecture </a:t>
                      </a:r>
                    </a:p>
                    <a:p>
                      <a:r>
                        <a:rPr lang="en-US" sz="1400">
                          <a:latin typeface="Open Sans"/>
                          <a:ea typeface="Open Sans"/>
                          <a:cs typeface="Open Sans"/>
                        </a:rPr>
                        <a:t>ELEC 472 Artificial Intelligence </a:t>
                      </a:r>
                      <a:r>
                        <a:rPr lang="en-US" sz="1400" b="1">
                          <a:latin typeface="Open Sans"/>
                          <a:ea typeface="Open Sans"/>
                          <a:cs typeface="Open Sans"/>
                        </a:rPr>
                        <a:t>N/O</a:t>
                      </a:r>
                    </a:p>
                    <a:p>
                      <a:r>
                        <a:rPr lang="en-US" sz="1400">
                          <a:latin typeface="Open Sans"/>
                          <a:ea typeface="Open Sans"/>
                          <a:cs typeface="Open Sans"/>
                        </a:rPr>
                        <a:t>ELEC 473 Cryptography and Network Security</a:t>
                      </a:r>
                    </a:p>
                    <a:p>
                      <a:r>
                        <a:rPr lang="en-US" sz="1400">
                          <a:latin typeface="Open Sans"/>
                          <a:ea typeface="Open Sans"/>
                          <a:cs typeface="Open Sans"/>
                        </a:rPr>
                        <a:t>ELEC 474 Machine Vision </a:t>
                      </a:r>
                      <a:r>
                        <a:rPr lang="en-US" sz="1400" b="1">
                          <a:latin typeface="Open Sans"/>
                          <a:ea typeface="Open Sans"/>
                          <a:cs typeface="Open Sans"/>
                        </a:rPr>
                        <a:t>N/O</a:t>
                      </a:r>
                    </a:p>
                    <a:p>
                      <a:pPr lvl="0">
                        <a:buNone/>
                      </a:pPr>
                      <a:r>
                        <a:rPr lang="en-US" sz="1400">
                          <a:latin typeface="Open Sans"/>
                          <a:ea typeface="Open Sans"/>
                          <a:cs typeface="Open Sans"/>
                        </a:rPr>
                        <a:t>ELEC 475 </a:t>
                      </a:r>
                      <a:r>
                        <a:rPr lang="en-US" sz="1400" kern="1200" noProof="0">
                          <a:solidFill>
                            <a:schemeClr val="tx1"/>
                          </a:solidFill>
                          <a:latin typeface="Open Sans"/>
                          <a:ea typeface="Open Sans"/>
                          <a:cs typeface="Open Sans"/>
                        </a:rPr>
                        <a:t>Computer Vision with Deep Learning </a:t>
                      </a:r>
                      <a:r>
                        <a:rPr lang="en-US" sz="1400" b="1" i="1" u="none" strike="noStrike" kern="1200" noProof="0">
                          <a:solidFill>
                            <a:srgbClr val="7030A0"/>
                          </a:solidFill>
                          <a:latin typeface="Open Sans"/>
                        </a:rPr>
                        <a:t>New!</a:t>
                      </a:r>
                    </a:p>
                    <a:p>
                      <a:r>
                        <a:rPr lang="en-US" sz="1400">
                          <a:latin typeface="Open Sans"/>
                          <a:ea typeface="Open Sans"/>
                          <a:cs typeface="Open Sans"/>
                        </a:rPr>
                        <a:t>ELEC 481 Applications of Photonics</a:t>
                      </a:r>
                    </a:p>
                    <a:p>
                      <a:r>
                        <a:rPr lang="en-US" sz="1400">
                          <a:latin typeface="Open Sans"/>
                          <a:ea typeface="Open Sans"/>
                          <a:cs typeface="Open Sans"/>
                        </a:rPr>
                        <a:t>ELEC 483 Microwave and RF Circuits and Systems </a:t>
                      </a:r>
                      <a:r>
                        <a:rPr lang="en-US" sz="1400" b="1">
                          <a:latin typeface="Open Sans"/>
                          <a:ea typeface="Open Sans"/>
                          <a:cs typeface="Open Sans"/>
                        </a:rPr>
                        <a:t>N/O</a:t>
                      </a:r>
                    </a:p>
                    <a:p>
                      <a:r>
                        <a:rPr lang="en-US" sz="1400">
                          <a:latin typeface="Open Sans"/>
                          <a:ea typeface="Open Sans"/>
                          <a:cs typeface="Open Sans"/>
                        </a:rPr>
                        <a:t>ELEC 486 Fiber Optic Communication</a:t>
                      </a:r>
                    </a:p>
                    <a:p>
                      <a:r>
                        <a:rPr lang="en-US" sz="1400">
                          <a:latin typeface="Open Sans"/>
                          <a:ea typeface="Open Sans"/>
                          <a:cs typeface="Open Sans"/>
                        </a:rPr>
                        <a:t>ELEC 497 Research Project</a:t>
                      </a:r>
                    </a:p>
                  </a:txBody>
                  <a:tcPr/>
                </a:tc>
                <a:extLst>
                  <a:ext uri="{0D108BD9-81ED-4DB2-BD59-A6C34878D82A}">
                    <a16:rowId xmlns:a16="http://schemas.microsoft.com/office/drawing/2014/main" val="4223834290"/>
                  </a:ext>
                </a:extLst>
              </a:tr>
            </a:tbl>
          </a:graphicData>
        </a:graphic>
      </p:graphicFrame>
    </p:spTree>
    <p:extLst>
      <p:ext uri="{BB962C8B-B14F-4D97-AF65-F5344CB8AC3E}">
        <p14:creationId xmlns:p14="http://schemas.microsoft.com/office/powerpoint/2010/main" val="738706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39443-6065-3F3E-29A5-90455AB9AB14}"/>
              </a:ext>
            </a:extLst>
          </p:cNvPr>
          <p:cNvSpPr>
            <a:spLocks noGrp="1"/>
          </p:cNvSpPr>
          <p:nvPr>
            <p:ph type="title"/>
          </p:nvPr>
        </p:nvSpPr>
        <p:spPr>
          <a:xfrm>
            <a:off x="553253" y="433876"/>
            <a:ext cx="10897200" cy="627189"/>
          </a:xfrm>
        </p:spPr>
        <p:txBody>
          <a:bodyPr/>
          <a:lstStyle/>
          <a:p>
            <a:r>
              <a:rPr lang="en-US">
                <a:latin typeface="Open Sans ExtraBold" pitchFamily="2" charset="0"/>
                <a:ea typeface="Open Sans ExtraBold" pitchFamily="2" charset="0"/>
                <a:cs typeface="Open Sans ExtraBold" pitchFamily="2" charset="0"/>
              </a:rPr>
              <a:t>EE: Technical Electives</a:t>
            </a:r>
          </a:p>
        </p:txBody>
      </p:sp>
      <p:sp>
        <p:nvSpPr>
          <p:cNvPr id="4" name="Content Placeholder 3">
            <a:extLst>
              <a:ext uri="{FF2B5EF4-FFF2-40B4-BE49-F238E27FC236}">
                <a16:creationId xmlns:a16="http://schemas.microsoft.com/office/drawing/2014/main" id="{E2D267A4-BDFD-FC88-527E-DDFE1B4CC52C}"/>
              </a:ext>
            </a:extLst>
          </p:cNvPr>
          <p:cNvSpPr>
            <a:spLocks noGrp="1"/>
          </p:cNvSpPr>
          <p:nvPr>
            <p:ph sz="half" idx="4294967295"/>
          </p:nvPr>
        </p:nvSpPr>
        <p:spPr>
          <a:xfrm>
            <a:off x="275590" y="888217"/>
            <a:ext cx="2686685" cy="501876"/>
          </a:xfrm>
        </p:spPr>
        <p:txBody>
          <a:bodyPr vert="horz" lIns="91440" tIns="45720" rIns="91440" bIns="45720" rtlCol="0" anchor="t">
            <a:noAutofit/>
          </a:bodyPr>
          <a:lstStyle/>
          <a:p>
            <a:pPr marL="0" indent="0">
              <a:buNone/>
            </a:pPr>
            <a:r>
              <a:rPr lang="en-US">
                <a:solidFill>
                  <a:srgbClr val="C00000"/>
                </a:solidFill>
                <a:latin typeface="Open Sans SemiBold"/>
                <a:ea typeface="Open Sans SemiBold"/>
                <a:cs typeface="Open Sans SemiBold"/>
              </a:rPr>
              <a:t> List B  - external courses</a:t>
            </a:r>
            <a:endParaRPr lang="en-US">
              <a:solidFill>
                <a:srgbClr val="C00000"/>
              </a:solidFill>
              <a:latin typeface="Open Sans SemiBold" pitchFamily="2" charset="0"/>
              <a:ea typeface="Open Sans SemiBold" pitchFamily="2" charset="0"/>
              <a:cs typeface="Open Sans SemiBold" pitchFamily="2" charset="0"/>
            </a:endParaRPr>
          </a:p>
        </p:txBody>
      </p:sp>
      <p:graphicFrame>
        <p:nvGraphicFramePr>
          <p:cNvPr id="6" name="Table 6">
            <a:extLst>
              <a:ext uri="{FF2B5EF4-FFF2-40B4-BE49-F238E27FC236}">
                <a16:creationId xmlns:a16="http://schemas.microsoft.com/office/drawing/2014/main" id="{3EBCE691-8C33-E43E-96E8-22DD9BE56AE9}"/>
              </a:ext>
            </a:extLst>
          </p:cNvPr>
          <p:cNvGraphicFramePr>
            <a:graphicFrameLocks noGrp="1"/>
          </p:cNvGraphicFramePr>
          <p:nvPr>
            <p:extLst>
              <p:ext uri="{D42A27DB-BD31-4B8C-83A1-F6EECF244321}">
                <p14:modId xmlns:p14="http://schemas.microsoft.com/office/powerpoint/2010/main" val="4182783931"/>
              </p:ext>
            </p:extLst>
          </p:nvPr>
        </p:nvGraphicFramePr>
        <p:xfrm>
          <a:off x="548640" y="3505200"/>
          <a:ext cx="4683124" cy="3346554"/>
        </p:xfrm>
        <a:graphic>
          <a:graphicData uri="http://schemas.openxmlformats.org/drawingml/2006/table">
            <a:tbl>
              <a:tblPr firstRow="1" bandRow="1">
                <a:tableStyleId>{2D5ABB26-0587-4C30-8999-92F81FD0307C}</a:tableStyleId>
              </a:tblPr>
              <a:tblGrid>
                <a:gridCol w="4683124">
                  <a:extLst>
                    <a:ext uri="{9D8B030D-6E8A-4147-A177-3AD203B41FA5}">
                      <a16:colId xmlns:a16="http://schemas.microsoft.com/office/drawing/2014/main" val="4033264701"/>
                    </a:ext>
                  </a:extLst>
                </a:gridCol>
              </a:tblGrid>
              <a:tr h="3346554">
                <a:tc>
                  <a:txBody>
                    <a:bodyPr/>
                    <a:lstStyle/>
                    <a:p>
                      <a:endParaRPr lang="en-US" sz="1200">
                        <a:latin typeface="Open Sans"/>
                        <a:ea typeface="Open Sans"/>
                        <a:cs typeface="Open Sans"/>
                      </a:endParaRPr>
                    </a:p>
                  </a:txBody>
                  <a:tcPr/>
                </a:tc>
                <a:extLst>
                  <a:ext uri="{0D108BD9-81ED-4DB2-BD59-A6C34878D82A}">
                    <a16:rowId xmlns:a16="http://schemas.microsoft.com/office/drawing/2014/main" val="4223834290"/>
                  </a:ext>
                </a:extLst>
              </a:tr>
            </a:tbl>
          </a:graphicData>
        </a:graphic>
      </p:graphicFrame>
      <p:graphicFrame>
        <p:nvGraphicFramePr>
          <p:cNvPr id="7" name="Table 7">
            <a:extLst>
              <a:ext uri="{FF2B5EF4-FFF2-40B4-BE49-F238E27FC236}">
                <a16:creationId xmlns:a16="http://schemas.microsoft.com/office/drawing/2014/main" id="{9F730923-A928-C03E-DAEA-8964496DFDE3}"/>
              </a:ext>
            </a:extLst>
          </p:cNvPr>
          <p:cNvGraphicFramePr>
            <a:graphicFrameLocks noGrp="1"/>
          </p:cNvGraphicFramePr>
          <p:nvPr>
            <p:extLst>
              <p:ext uri="{D42A27DB-BD31-4B8C-83A1-F6EECF244321}">
                <p14:modId xmlns:p14="http://schemas.microsoft.com/office/powerpoint/2010/main" val="3988325119"/>
              </p:ext>
            </p:extLst>
          </p:nvPr>
        </p:nvGraphicFramePr>
        <p:xfrm>
          <a:off x="587828" y="1415142"/>
          <a:ext cx="7377814" cy="5339442"/>
        </p:xfrm>
        <a:graphic>
          <a:graphicData uri="http://schemas.openxmlformats.org/drawingml/2006/table">
            <a:tbl>
              <a:tblPr firstRow="1" bandRow="1">
                <a:tableStyleId>{2D5ABB26-0587-4C30-8999-92F81FD0307C}</a:tableStyleId>
              </a:tblPr>
              <a:tblGrid>
                <a:gridCol w="7377814">
                  <a:extLst>
                    <a:ext uri="{9D8B030D-6E8A-4147-A177-3AD203B41FA5}">
                      <a16:colId xmlns:a16="http://schemas.microsoft.com/office/drawing/2014/main" val="716712180"/>
                    </a:ext>
                  </a:extLst>
                </a:gridCol>
              </a:tblGrid>
              <a:tr h="5339442">
                <a:tc>
                  <a:txBody>
                    <a:bodyPr/>
                    <a:lstStyle/>
                    <a:p>
                      <a:r>
                        <a:rPr lang="en-US" sz="1400">
                          <a:latin typeface="Open Sans"/>
                          <a:ea typeface="Open Sans"/>
                          <a:cs typeface="Open Sans"/>
                        </a:rPr>
                        <a:t>APSC 303 Professional Internship</a:t>
                      </a:r>
                    </a:p>
                    <a:p>
                      <a:r>
                        <a:rPr lang="en-US" sz="1400">
                          <a:latin typeface="Open Sans"/>
                          <a:ea typeface="Open Sans"/>
                          <a:cs typeface="Open Sans"/>
                        </a:rPr>
                        <a:t>APSC 400 Technology, Engineering &amp; Management (TEAM)</a:t>
                      </a:r>
                    </a:p>
                    <a:p>
                      <a:r>
                        <a:rPr lang="en-US" sz="1400">
                          <a:latin typeface="Open Sans"/>
                          <a:ea typeface="Open Sans"/>
                          <a:cs typeface="Open Sans"/>
                        </a:rPr>
                        <a:t>APSC 401 Interdisciplinary Projects </a:t>
                      </a:r>
                    </a:p>
                    <a:p>
                      <a:r>
                        <a:rPr lang="en-US" sz="1400">
                          <a:latin typeface="Open Sans"/>
                          <a:ea typeface="Open Sans"/>
                          <a:cs typeface="Open Sans"/>
                        </a:rPr>
                        <a:t>CHEE 340 Biomedical Engineering </a:t>
                      </a:r>
                    </a:p>
                    <a:p>
                      <a:r>
                        <a:rPr lang="en-US" sz="1400">
                          <a:latin typeface="Open Sans"/>
                          <a:ea typeface="Open Sans"/>
                          <a:cs typeface="Open Sans"/>
                        </a:rPr>
                        <a:t>ENPH 460 Laser Optics </a:t>
                      </a:r>
                    </a:p>
                    <a:p>
                      <a:r>
                        <a:rPr lang="en-US" sz="1400">
                          <a:latin typeface="Open Sans"/>
                          <a:ea typeface="Open Sans"/>
                          <a:cs typeface="Open Sans"/>
                        </a:rPr>
                        <a:t>CMPE 3XX Any Third Year Computing Science Course | 3</a:t>
                      </a:r>
                    </a:p>
                    <a:p>
                      <a:r>
                        <a:rPr lang="en-US" sz="1400">
                          <a:latin typeface="Open Sans"/>
                          <a:ea typeface="Open Sans"/>
                          <a:cs typeface="Open Sans"/>
                        </a:rPr>
                        <a:t>CMPE 4XX Any Fourth Year Computing Science Course | 3</a:t>
                      </a:r>
                    </a:p>
                    <a:p>
                      <a:r>
                        <a:rPr lang="en-US" sz="1400">
                          <a:latin typeface="Open Sans"/>
                          <a:ea typeface="Open Sans"/>
                          <a:cs typeface="Open Sans"/>
                        </a:rPr>
                        <a:t>MTHE 337 Intro. To Operations Research</a:t>
                      </a:r>
                    </a:p>
                    <a:p>
                      <a:r>
                        <a:rPr lang="en-US" sz="1400">
                          <a:latin typeface="Open Sans"/>
                          <a:ea typeface="Open Sans"/>
                          <a:cs typeface="Open Sans"/>
                        </a:rPr>
                        <a:t>MTHE 367 Engineering Data Analysis</a:t>
                      </a:r>
                    </a:p>
                    <a:p>
                      <a:r>
                        <a:rPr lang="en-US" sz="1400">
                          <a:latin typeface="Open Sans"/>
                          <a:ea typeface="Open Sans"/>
                          <a:cs typeface="Open Sans"/>
                        </a:rPr>
                        <a:t>MTHE 430 Control Theory </a:t>
                      </a:r>
                    </a:p>
                    <a:p>
                      <a:r>
                        <a:rPr lang="en-US" sz="1400">
                          <a:latin typeface="Open Sans"/>
                          <a:ea typeface="Open Sans"/>
                          <a:cs typeface="Open Sans"/>
                        </a:rPr>
                        <a:t>MTHE 455 Stochastic Processes &amp; Applications</a:t>
                      </a:r>
                    </a:p>
                    <a:p>
                      <a:r>
                        <a:rPr lang="en-US" sz="1400">
                          <a:latin typeface="Open Sans"/>
                          <a:ea typeface="Open Sans"/>
                          <a:cs typeface="Open Sans"/>
                        </a:rPr>
                        <a:t>MTHE 472 Optimization and Control of Stochastic Systems</a:t>
                      </a:r>
                    </a:p>
                    <a:p>
                      <a:r>
                        <a:rPr lang="en-US" sz="1400">
                          <a:latin typeface="Open Sans"/>
                          <a:ea typeface="Open Sans"/>
                          <a:cs typeface="Open Sans"/>
                        </a:rPr>
                        <a:t>MTHE 474 Information Theory </a:t>
                      </a:r>
                    </a:p>
                    <a:p>
                      <a:r>
                        <a:rPr lang="en-US" sz="1400">
                          <a:latin typeface="Open Sans"/>
                          <a:ea typeface="Open Sans"/>
                          <a:cs typeface="Open Sans"/>
                        </a:rPr>
                        <a:t>MTHE 477 Data Compression and Source Coding: Theory and Algorithms</a:t>
                      </a:r>
                    </a:p>
                    <a:p>
                      <a:r>
                        <a:rPr lang="en-US" sz="1400">
                          <a:latin typeface="Open Sans"/>
                          <a:ea typeface="Open Sans"/>
                          <a:cs typeface="Open Sans"/>
                        </a:rPr>
                        <a:t>MTHE 478 Topics in Communication Theory</a:t>
                      </a:r>
                    </a:p>
                    <a:p>
                      <a:r>
                        <a:rPr lang="en-US" sz="1400">
                          <a:latin typeface="Open Sans"/>
                          <a:ea typeface="Open Sans"/>
                          <a:cs typeface="Open Sans"/>
                        </a:rPr>
                        <a:t>MECH 228 Kinematics and Dynamics</a:t>
                      </a:r>
                    </a:p>
                    <a:p>
                      <a:r>
                        <a:rPr lang="en-US" sz="1400">
                          <a:latin typeface="Open Sans"/>
                          <a:ea typeface="Open Sans"/>
                          <a:cs typeface="Open Sans"/>
                        </a:rPr>
                        <a:t>MECH 328 Dynamics and Vibration </a:t>
                      </a:r>
                    </a:p>
                    <a:p>
                      <a:r>
                        <a:rPr lang="en-US" sz="1400">
                          <a:latin typeface="Open Sans"/>
                          <a:ea typeface="Open Sans"/>
                          <a:cs typeface="Open Sans"/>
                        </a:rPr>
                        <a:t>MECH 393 Biomechanical Product Development </a:t>
                      </a:r>
                    </a:p>
                    <a:p>
                      <a:r>
                        <a:rPr lang="en-US" sz="1400">
                          <a:latin typeface="Open Sans"/>
                          <a:ea typeface="Open Sans"/>
                          <a:cs typeface="Open Sans"/>
                        </a:rPr>
                        <a:t>MECH 423 Introduction to Microsystems</a:t>
                      </a:r>
                    </a:p>
                    <a:p>
                      <a:r>
                        <a:rPr lang="en-US" sz="1400">
                          <a:latin typeface="Open Sans"/>
                          <a:ea typeface="Open Sans"/>
                          <a:cs typeface="Open Sans"/>
                        </a:rPr>
                        <a:t>MECH 455 Computer Integrated Manufacture</a:t>
                      </a:r>
                    </a:p>
                    <a:p>
                      <a:r>
                        <a:rPr lang="en-US" sz="1400">
                          <a:latin typeface="Open Sans"/>
                          <a:ea typeface="Open Sans"/>
                          <a:cs typeface="Open Sans"/>
                        </a:rPr>
                        <a:t>MECH 465 Computer Aided Design </a:t>
                      </a:r>
                    </a:p>
                    <a:p>
                      <a:r>
                        <a:rPr lang="en-US" sz="1400">
                          <a:latin typeface="Open Sans"/>
                          <a:ea typeface="Open Sans"/>
                          <a:cs typeface="Open Sans"/>
                        </a:rPr>
                        <a:t>MECH 478 Biomaterials</a:t>
                      </a:r>
                    </a:p>
                    <a:p>
                      <a:r>
                        <a:rPr lang="en-US" sz="1400">
                          <a:latin typeface="Open Sans"/>
                          <a:ea typeface="Open Sans"/>
                          <a:cs typeface="Open Sans"/>
                        </a:rPr>
                        <a:t>MECH 494 Kinematics of Human Motion</a:t>
                      </a:r>
                    </a:p>
                    <a:p>
                      <a:r>
                        <a:rPr lang="en-US" sz="1400">
                          <a:latin typeface="Open Sans"/>
                          <a:ea typeface="Open Sans"/>
                          <a:cs typeface="Open Sans"/>
                        </a:rPr>
                        <a:t>MINE 472 Mining Systems, Automation, and Robotics </a:t>
                      </a:r>
                    </a:p>
                  </a:txBody>
                  <a:tcPr/>
                </a:tc>
                <a:extLst>
                  <a:ext uri="{0D108BD9-81ED-4DB2-BD59-A6C34878D82A}">
                    <a16:rowId xmlns:a16="http://schemas.microsoft.com/office/drawing/2014/main" val="2434909834"/>
                  </a:ext>
                </a:extLst>
              </a:tr>
            </a:tbl>
          </a:graphicData>
        </a:graphic>
      </p:graphicFrame>
    </p:spTree>
    <p:extLst>
      <p:ext uri="{BB962C8B-B14F-4D97-AF65-F5344CB8AC3E}">
        <p14:creationId xmlns:p14="http://schemas.microsoft.com/office/powerpoint/2010/main" val="808795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89A320C9-9735-4D13-8279-C1C6748413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11">
            <a:extLst>
              <a:ext uri="{FF2B5EF4-FFF2-40B4-BE49-F238E27FC236}">
                <a16:creationId xmlns:a16="http://schemas.microsoft.com/office/drawing/2014/main" id="{92544CF4-9B52-4A7B-A4B3-88C72729B7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7126"/>
            <a:ext cx="11167447" cy="2018806"/>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Rectangle 13">
            <a:extLst>
              <a:ext uri="{FF2B5EF4-FFF2-40B4-BE49-F238E27FC236}">
                <a16:creationId xmlns:a16="http://schemas.microsoft.com/office/drawing/2014/main" id="{E75862C5-5C00-4421-BC7B-9B7B86DBC8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CB18011-3377-9AD6-9030-6121AE718F16}"/>
              </a:ext>
            </a:extLst>
          </p:cNvPr>
          <p:cNvSpPr>
            <a:spLocks noGrp="1"/>
          </p:cNvSpPr>
          <p:nvPr>
            <p:ph type="title"/>
          </p:nvPr>
        </p:nvSpPr>
        <p:spPr>
          <a:xfrm>
            <a:off x="1115568" y="548640"/>
            <a:ext cx="10168128" cy="678834"/>
          </a:xfrm>
        </p:spPr>
        <p:txBody>
          <a:bodyPr vert="horz" lIns="91440" tIns="45720" rIns="91440" bIns="45720" rtlCol="0" anchor="ctr">
            <a:normAutofit/>
          </a:bodyPr>
          <a:lstStyle/>
          <a:p>
            <a:r>
              <a:rPr lang="en-US" sz="2200" b="0">
                <a:latin typeface="Open Sans Semibold"/>
                <a:ea typeface="Open Sans Semibold"/>
                <a:cs typeface="Open Sans Semibold"/>
              </a:rPr>
              <a:t>Electrical Engineering: ECE Course Offerings in 2023-24</a:t>
            </a:r>
            <a:endParaRPr lang="en-US" sz="2200">
              <a:ea typeface="Open Sans Semibold"/>
              <a:cs typeface="Open Sans Semibold"/>
            </a:endParaRPr>
          </a:p>
        </p:txBody>
      </p:sp>
      <p:sp>
        <p:nvSpPr>
          <p:cNvPr id="24" name="Rectangle 15">
            <a:extLst>
              <a:ext uri="{FF2B5EF4-FFF2-40B4-BE49-F238E27FC236}">
                <a16:creationId xmlns:a16="http://schemas.microsoft.com/office/drawing/2014/main" id="{089440EF-9BE9-4AE9-8C28-00B02296CD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4">
            <a:extLst>
              <a:ext uri="{FF2B5EF4-FFF2-40B4-BE49-F238E27FC236}">
                <a16:creationId xmlns:a16="http://schemas.microsoft.com/office/drawing/2014/main" id="{190DA2FF-37EA-3FFA-733E-9F6EDAF7E583}"/>
              </a:ext>
            </a:extLst>
          </p:cNvPr>
          <p:cNvGraphicFramePr>
            <a:graphicFrameLocks noGrp="1"/>
          </p:cNvGraphicFramePr>
          <p:nvPr>
            <p:ph sz="half" idx="1"/>
            <p:extLst>
              <p:ext uri="{D42A27DB-BD31-4B8C-83A1-F6EECF244321}">
                <p14:modId xmlns:p14="http://schemas.microsoft.com/office/powerpoint/2010/main" val="2619753730"/>
              </p:ext>
            </p:extLst>
          </p:nvPr>
        </p:nvGraphicFramePr>
        <p:xfrm>
          <a:off x="1197428" y="1251857"/>
          <a:ext cx="10008096" cy="5406955"/>
        </p:xfrm>
        <a:graphic>
          <a:graphicData uri="http://schemas.openxmlformats.org/drawingml/2006/table">
            <a:tbl>
              <a:tblPr firstRow="1" bandRow="1">
                <a:tableStyleId>{5C22544A-7EE6-4342-B048-85BDC9FD1C3A}</a:tableStyleId>
              </a:tblPr>
              <a:tblGrid>
                <a:gridCol w="865413">
                  <a:extLst>
                    <a:ext uri="{9D8B030D-6E8A-4147-A177-3AD203B41FA5}">
                      <a16:colId xmlns:a16="http://schemas.microsoft.com/office/drawing/2014/main" val="2141985334"/>
                    </a:ext>
                  </a:extLst>
                </a:gridCol>
                <a:gridCol w="3200400">
                  <a:extLst>
                    <a:ext uri="{9D8B030D-6E8A-4147-A177-3AD203B41FA5}">
                      <a16:colId xmlns:a16="http://schemas.microsoft.com/office/drawing/2014/main" val="475161347"/>
                    </a:ext>
                  </a:extLst>
                </a:gridCol>
                <a:gridCol w="424542">
                  <a:extLst>
                    <a:ext uri="{9D8B030D-6E8A-4147-A177-3AD203B41FA5}">
                      <a16:colId xmlns:a16="http://schemas.microsoft.com/office/drawing/2014/main" val="522428010"/>
                    </a:ext>
                  </a:extLst>
                </a:gridCol>
                <a:gridCol w="906780">
                  <a:extLst>
                    <a:ext uri="{9D8B030D-6E8A-4147-A177-3AD203B41FA5}">
                      <a16:colId xmlns:a16="http://schemas.microsoft.com/office/drawing/2014/main" val="3629458231"/>
                    </a:ext>
                  </a:extLst>
                </a:gridCol>
                <a:gridCol w="850190">
                  <a:extLst>
                    <a:ext uri="{9D8B030D-6E8A-4147-A177-3AD203B41FA5}">
                      <a16:colId xmlns:a16="http://schemas.microsoft.com/office/drawing/2014/main" val="815072255"/>
                    </a:ext>
                  </a:extLst>
                </a:gridCol>
                <a:gridCol w="3198524">
                  <a:extLst>
                    <a:ext uri="{9D8B030D-6E8A-4147-A177-3AD203B41FA5}">
                      <a16:colId xmlns:a16="http://schemas.microsoft.com/office/drawing/2014/main" val="2603338414"/>
                    </a:ext>
                  </a:extLst>
                </a:gridCol>
                <a:gridCol w="562247">
                  <a:extLst>
                    <a:ext uri="{9D8B030D-6E8A-4147-A177-3AD203B41FA5}">
                      <a16:colId xmlns:a16="http://schemas.microsoft.com/office/drawing/2014/main" val="1667714955"/>
                    </a:ext>
                  </a:extLst>
                </a:gridCol>
              </a:tblGrid>
              <a:tr h="235085">
                <a:tc>
                  <a:txBody>
                    <a:bodyPr/>
                    <a:lstStyle/>
                    <a:p>
                      <a:r>
                        <a:rPr lang="en-US" sz="1000" dirty="0">
                          <a:effectLst/>
                        </a:rPr>
                        <a:t>Course #</a:t>
                      </a:r>
                    </a:p>
                  </a:txBody>
                  <a:tcPr marL="0" marR="0" marT="0" marB="0" anchor="ctr"/>
                </a:tc>
                <a:tc>
                  <a:txBody>
                    <a:bodyPr/>
                    <a:lstStyle/>
                    <a:p>
                      <a:r>
                        <a:rPr lang="en-US" sz="1000" dirty="0">
                          <a:effectLst/>
                        </a:rPr>
                        <a:t>Course Name</a:t>
                      </a:r>
                    </a:p>
                  </a:txBody>
                  <a:tcPr marL="0" marR="0" marT="0" marB="0" anchor="ctr"/>
                </a:tc>
                <a:tc>
                  <a:txBody>
                    <a:bodyPr/>
                    <a:lstStyle/>
                    <a:p>
                      <a:r>
                        <a:rPr lang="en-US" sz="1000" dirty="0">
                          <a:effectLst/>
                        </a:rPr>
                        <a:t>Term</a:t>
                      </a:r>
                    </a:p>
                  </a:txBody>
                  <a:tcPr marL="0" marR="0" marT="0" marB="0" anchor="ctr"/>
                </a:tc>
                <a:tc>
                  <a:txBody>
                    <a:bodyPr/>
                    <a:lstStyle/>
                    <a:p>
                      <a:endParaRPr lang="en-US" sz="1000">
                        <a:effectLst/>
                      </a:endParaRPr>
                    </a:p>
                  </a:txBody>
                  <a:tcPr marL="0" marR="0" marT="0" marB="0" anchor="ctr"/>
                </a:tc>
                <a:tc>
                  <a:txBody>
                    <a:bodyPr/>
                    <a:lstStyle/>
                    <a:p>
                      <a:r>
                        <a:rPr lang="en-US" sz="1000" dirty="0">
                          <a:effectLst/>
                        </a:rPr>
                        <a:t>Course #</a:t>
                      </a:r>
                    </a:p>
                  </a:txBody>
                  <a:tcPr marL="0" marR="0" marT="0" marB="0" anchor="ctr"/>
                </a:tc>
                <a:tc>
                  <a:txBody>
                    <a:bodyPr/>
                    <a:lstStyle/>
                    <a:p>
                      <a:r>
                        <a:rPr lang="en-US" sz="1000" dirty="0">
                          <a:effectLst/>
                        </a:rPr>
                        <a:t>Course Name</a:t>
                      </a:r>
                    </a:p>
                  </a:txBody>
                  <a:tcPr marL="0" marR="0" marT="0" marB="0" anchor="ctr"/>
                </a:tc>
                <a:tc>
                  <a:txBody>
                    <a:bodyPr/>
                    <a:lstStyle/>
                    <a:p>
                      <a:r>
                        <a:rPr lang="en-US" sz="1000" dirty="0">
                          <a:effectLst/>
                        </a:rPr>
                        <a:t>Term</a:t>
                      </a:r>
                    </a:p>
                  </a:txBody>
                  <a:tcPr marL="0" marR="0" marT="0" marB="0" anchor="ctr"/>
                </a:tc>
                <a:extLst>
                  <a:ext uri="{0D108BD9-81ED-4DB2-BD59-A6C34878D82A}">
                    <a16:rowId xmlns:a16="http://schemas.microsoft.com/office/drawing/2014/main" val="687106038"/>
                  </a:ext>
                </a:extLst>
              </a:tr>
              <a:tr h="235085">
                <a:tc>
                  <a:txBody>
                    <a:bodyPr/>
                    <a:lstStyle/>
                    <a:p>
                      <a:r>
                        <a:rPr lang="en-US" sz="1200" dirty="0">
                          <a:effectLst/>
                        </a:rPr>
                        <a:t>ELEC 279</a:t>
                      </a:r>
                    </a:p>
                  </a:txBody>
                  <a:tcPr marL="0" marR="0" marT="0" marB="0" anchor="ctr"/>
                </a:tc>
                <a:tc>
                  <a:txBody>
                    <a:bodyPr/>
                    <a:lstStyle/>
                    <a:p>
                      <a:r>
                        <a:rPr lang="en-US" sz="1200" kern="1200" dirty="0">
                          <a:solidFill>
                            <a:schemeClr val="dk1"/>
                          </a:solidFill>
                          <a:effectLst/>
                          <a:latin typeface="+mn-lt"/>
                          <a:ea typeface="+mn-ea"/>
                          <a:cs typeface="+mn-cs"/>
                        </a:rPr>
                        <a:t>Object-oriented programming</a:t>
                      </a:r>
                    </a:p>
                  </a:txBody>
                  <a:tcPr marL="0" marR="0" marT="0" marB="0" anchor="ctr"/>
                </a:tc>
                <a:tc>
                  <a:txBody>
                    <a:bodyPr/>
                    <a:lstStyle/>
                    <a:p>
                      <a:r>
                        <a:rPr lang="en-US" sz="1200" dirty="0">
                          <a:effectLst/>
                        </a:rPr>
                        <a:t>W</a:t>
                      </a:r>
                    </a:p>
                  </a:txBody>
                  <a:tcPr marL="0" marR="0" marT="0" marB="0" anchor="ctr"/>
                </a:tc>
                <a:tc>
                  <a:txBody>
                    <a:bodyPr/>
                    <a:lstStyle/>
                    <a:p>
                      <a:endParaRPr lang="en-US" sz="1000"/>
                    </a:p>
                  </a:txBody>
                  <a:tcPr marL="0" marR="0" marT="0" marB="0" anchor="ctr"/>
                </a:tc>
                <a:tc>
                  <a:txBody>
                    <a:bodyPr/>
                    <a:lstStyle/>
                    <a:p>
                      <a:r>
                        <a:rPr lang="en-US" sz="1200" dirty="0"/>
                        <a:t>ELEC 344</a:t>
                      </a:r>
                    </a:p>
                  </a:txBody>
                  <a:tcPr marL="0" marR="0" marT="0" marB="0" anchor="ctr"/>
                </a:tc>
                <a:tc>
                  <a:txBody>
                    <a:bodyPr/>
                    <a:lstStyle/>
                    <a:p>
                      <a:r>
                        <a:rPr lang="en-US" sz="1200" dirty="0">
                          <a:effectLst/>
                        </a:rPr>
                        <a:t>Sensors and Actuators</a:t>
                      </a:r>
                    </a:p>
                  </a:txBody>
                  <a:tcPr marL="0" marR="0" marT="0" marB="0" anchor="ctr"/>
                </a:tc>
                <a:tc>
                  <a:txBody>
                    <a:bodyPr/>
                    <a:lstStyle/>
                    <a:p>
                      <a:r>
                        <a:rPr lang="en-US" sz="1000" dirty="0">
                          <a:effectLst/>
                        </a:rPr>
                        <a:t>N/O</a:t>
                      </a:r>
                    </a:p>
                  </a:txBody>
                  <a:tcPr marL="0" marR="0" marT="0" marB="0" anchor="ctr"/>
                </a:tc>
                <a:extLst>
                  <a:ext uri="{0D108BD9-81ED-4DB2-BD59-A6C34878D82A}">
                    <a16:rowId xmlns:a16="http://schemas.microsoft.com/office/drawing/2014/main" val="3578635835"/>
                  </a:ext>
                </a:extLst>
              </a:tr>
              <a:tr h="235085">
                <a:tc>
                  <a:txBody>
                    <a:bodyPr/>
                    <a:lstStyle/>
                    <a:p>
                      <a:r>
                        <a:rPr lang="en-US" sz="1200" dirty="0">
                          <a:effectLst/>
                        </a:rPr>
                        <a:t>ELEC 333</a:t>
                      </a:r>
                    </a:p>
                  </a:txBody>
                  <a:tcPr marL="0" marR="0" marT="0" marB="0" anchor="ctr"/>
                </a:tc>
                <a:tc>
                  <a:txBody>
                    <a:bodyPr/>
                    <a:lstStyle/>
                    <a:p>
                      <a:r>
                        <a:rPr lang="en-US" sz="1200" dirty="0">
                          <a:effectLst/>
                        </a:rPr>
                        <a:t>Electric Machines</a:t>
                      </a:r>
                    </a:p>
                  </a:txBody>
                  <a:tcPr marL="0" marR="0" marT="0" marB="0" anchor="ctr"/>
                </a:tc>
                <a:tc>
                  <a:txBody>
                    <a:bodyPr/>
                    <a:lstStyle/>
                    <a:p>
                      <a:r>
                        <a:rPr lang="en-US" sz="1200" dirty="0">
                          <a:effectLst/>
                        </a:rPr>
                        <a:t>W</a:t>
                      </a:r>
                    </a:p>
                  </a:txBody>
                  <a:tcPr marL="0" marR="0" marT="0" marB="0" anchor="ctr"/>
                </a:tc>
                <a:tc>
                  <a:txBody>
                    <a:bodyPr/>
                    <a:lstStyle/>
                    <a:p>
                      <a:endParaRPr lang="en-US" sz="1000"/>
                    </a:p>
                  </a:txBody>
                  <a:tcPr marL="0" marR="0" marT="0" marB="0" anchor="ctr"/>
                </a:tc>
                <a:tc>
                  <a:txBody>
                    <a:bodyPr/>
                    <a:lstStyle/>
                    <a:p>
                      <a:r>
                        <a:rPr lang="en-US" sz="1200" dirty="0">
                          <a:effectLst/>
                        </a:rPr>
                        <a:t>ELEC 422</a:t>
                      </a:r>
                    </a:p>
                  </a:txBody>
                  <a:tcPr marL="0" marR="0" marT="0" marB="0" anchor="ctr"/>
                </a:tc>
                <a:tc>
                  <a:txBody>
                    <a:bodyPr/>
                    <a:lstStyle/>
                    <a:p>
                      <a:r>
                        <a:rPr lang="en-US" sz="1200" dirty="0" err="1">
                          <a:effectLst/>
                        </a:rPr>
                        <a:t>Dig.Signal</a:t>
                      </a:r>
                      <a:r>
                        <a:rPr lang="en-US" sz="1200" dirty="0">
                          <a:effectLst/>
                        </a:rPr>
                        <a:t> </a:t>
                      </a:r>
                      <a:r>
                        <a:rPr lang="en-US" sz="1200" dirty="0" err="1">
                          <a:effectLst/>
                        </a:rPr>
                        <a:t>Process.:Random</a:t>
                      </a:r>
                      <a:r>
                        <a:rPr lang="en-US" sz="1200" dirty="0">
                          <a:effectLst/>
                        </a:rPr>
                        <a:t> </a:t>
                      </a:r>
                      <a:r>
                        <a:rPr lang="en-US" sz="1200" dirty="0" err="1">
                          <a:effectLst/>
                        </a:rPr>
                        <a:t>Models&amp;Apps</a:t>
                      </a:r>
                    </a:p>
                  </a:txBody>
                  <a:tcPr marL="0" marR="0" marT="0" marB="0" anchor="ctr"/>
                </a:tc>
                <a:tc>
                  <a:txBody>
                    <a:bodyPr/>
                    <a:lstStyle/>
                    <a:p>
                      <a:r>
                        <a:rPr lang="en-US" sz="1000" dirty="0">
                          <a:effectLst/>
                        </a:rPr>
                        <a:t>N/O</a:t>
                      </a:r>
                    </a:p>
                  </a:txBody>
                  <a:tcPr marL="0" marR="0" marT="0" marB="0" anchor="ctr"/>
                </a:tc>
                <a:extLst>
                  <a:ext uri="{0D108BD9-81ED-4DB2-BD59-A6C34878D82A}">
                    <a16:rowId xmlns:a16="http://schemas.microsoft.com/office/drawing/2014/main" val="1271672993"/>
                  </a:ext>
                </a:extLst>
              </a:tr>
              <a:tr h="235085">
                <a:tc>
                  <a:txBody>
                    <a:bodyPr/>
                    <a:lstStyle/>
                    <a:p>
                      <a:r>
                        <a:rPr lang="en-US" sz="1200" dirty="0">
                          <a:effectLst/>
                        </a:rPr>
                        <a:t>ELEC 345</a:t>
                      </a:r>
                    </a:p>
                  </a:txBody>
                  <a:tcPr marL="0" marR="0" marT="0" marB="0" anchor="ctr"/>
                </a:tc>
                <a:tc>
                  <a:txBody>
                    <a:bodyPr/>
                    <a:lstStyle/>
                    <a:p>
                      <a:r>
                        <a:rPr lang="en-US" sz="1200" dirty="0">
                          <a:effectLst/>
                        </a:rPr>
                        <a:t>Sensor Fabrication Technologies</a:t>
                      </a:r>
                    </a:p>
                  </a:txBody>
                  <a:tcPr marL="0" marR="0" marT="0" marB="0" anchor="ctr"/>
                </a:tc>
                <a:tc>
                  <a:txBody>
                    <a:bodyPr/>
                    <a:lstStyle/>
                    <a:p>
                      <a:r>
                        <a:rPr lang="en-US" sz="1200" dirty="0">
                          <a:effectLst/>
                        </a:rPr>
                        <a:t>F</a:t>
                      </a:r>
                    </a:p>
                  </a:txBody>
                  <a:tcPr marL="0" marR="0" marT="0" marB="0" anchor="ctr"/>
                </a:tc>
                <a:tc>
                  <a:txBody>
                    <a:bodyPr/>
                    <a:lstStyle/>
                    <a:p>
                      <a:r>
                        <a:rPr lang="en-US" sz="1000" dirty="0"/>
                        <a:t>new</a:t>
                      </a:r>
                    </a:p>
                  </a:txBody>
                  <a:tcPr marL="0" marR="0" marT="0" marB="0" anchor="ctr"/>
                </a:tc>
                <a:tc>
                  <a:txBody>
                    <a:bodyPr/>
                    <a:lstStyle/>
                    <a:p>
                      <a:r>
                        <a:rPr lang="en-US" sz="1200" dirty="0">
                          <a:effectLst/>
                        </a:rPr>
                        <a:t>ELEC 425</a:t>
                      </a:r>
                    </a:p>
                  </a:txBody>
                  <a:tcPr marL="0" marR="0" marT="0" marB="0" anchor="ctr"/>
                </a:tc>
                <a:tc>
                  <a:txBody>
                    <a:bodyPr/>
                    <a:lstStyle/>
                    <a:p>
                      <a:r>
                        <a:rPr lang="en-US" sz="1200" dirty="0">
                          <a:effectLst/>
                        </a:rPr>
                        <a:t>Machine Learning and Deep Learning</a:t>
                      </a:r>
                    </a:p>
                  </a:txBody>
                  <a:tcPr marL="0" marR="0" marT="0" marB="0" anchor="ctr"/>
                </a:tc>
                <a:tc>
                  <a:txBody>
                    <a:bodyPr/>
                    <a:lstStyle/>
                    <a:p>
                      <a:r>
                        <a:rPr lang="en-US" sz="1000" dirty="0">
                          <a:effectLst/>
                        </a:rPr>
                        <a:t>N/O</a:t>
                      </a:r>
                    </a:p>
                  </a:txBody>
                  <a:tcPr marL="0" marR="0" marT="0" marB="0" anchor="ctr"/>
                </a:tc>
                <a:extLst>
                  <a:ext uri="{0D108BD9-81ED-4DB2-BD59-A6C34878D82A}">
                    <a16:rowId xmlns:a16="http://schemas.microsoft.com/office/drawing/2014/main" val="2507732489"/>
                  </a:ext>
                </a:extLst>
              </a:tr>
              <a:tr h="235085">
                <a:tc>
                  <a:txBody>
                    <a:bodyPr/>
                    <a:lstStyle/>
                    <a:p>
                      <a:r>
                        <a:rPr lang="en-US" sz="1200" dirty="0">
                          <a:effectLst/>
                        </a:rPr>
                        <a:t>ELEC 373</a:t>
                      </a:r>
                    </a:p>
                  </a:txBody>
                  <a:tcPr marL="0" marR="0" marT="0" marB="0" anchor="ctr"/>
                </a:tc>
                <a:tc>
                  <a:txBody>
                    <a:bodyPr/>
                    <a:lstStyle/>
                    <a:p>
                      <a:r>
                        <a:rPr lang="en-US" sz="1200" dirty="0">
                          <a:effectLst/>
                        </a:rPr>
                        <a:t>Computer Networks</a:t>
                      </a:r>
                    </a:p>
                  </a:txBody>
                  <a:tcPr marL="0" marR="0" marT="0" marB="0" anchor="ctr"/>
                </a:tc>
                <a:tc>
                  <a:txBody>
                    <a:bodyPr/>
                    <a:lstStyle/>
                    <a:p>
                      <a:r>
                        <a:rPr lang="en-US" sz="1200" dirty="0">
                          <a:effectLst/>
                        </a:rPr>
                        <a:t>W</a:t>
                      </a:r>
                    </a:p>
                  </a:txBody>
                  <a:tcPr marL="0" marR="0" marT="0" marB="0" anchor="ctr"/>
                </a:tc>
                <a:tc>
                  <a:txBody>
                    <a:bodyPr/>
                    <a:lstStyle/>
                    <a:p>
                      <a:endParaRPr lang="en-US" sz="1000"/>
                    </a:p>
                  </a:txBody>
                  <a:tcPr marL="0" marR="0" marT="0" marB="0" anchor="ctr"/>
                </a:tc>
                <a:tc>
                  <a:txBody>
                    <a:bodyPr/>
                    <a:lstStyle/>
                    <a:p>
                      <a:r>
                        <a:rPr lang="en-US" sz="1200" dirty="0">
                          <a:effectLst/>
                        </a:rPr>
                        <a:t>ELEC 444</a:t>
                      </a:r>
                    </a:p>
                  </a:txBody>
                  <a:tcPr marL="0" marR="0" marT="0" marB="0" anchor="ctr"/>
                </a:tc>
                <a:tc>
                  <a:txBody>
                    <a:bodyPr/>
                    <a:lstStyle/>
                    <a:p>
                      <a:r>
                        <a:rPr lang="en-US" sz="1200" dirty="0">
                          <a:effectLst/>
                        </a:rPr>
                        <a:t>Modeling &amp; </a:t>
                      </a:r>
                      <a:r>
                        <a:rPr lang="en-US" sz="1200" dirty="0" err="1">
                          <a:effectLst/>
                        </a:rPr>
                        <a:t>Comp.Control</a:t>
                      </a:r>
                      <a:r>
                        <a:rPr lang="en-US" sz="1200" dirty="0">
                          <a:effectLst/>
                        </a:rPr>
                        <a:t> of Mech. Syst.</a:t>
                      </a:r>
                    </a:p>
                  </a:txBody>
                  <a:tcPr marL="0" marR="0" marT="0" marB="0" anchor="ctr"/>
                </a:tc>
                <a:tc>
                  <a:txBody>
                    <a:bodyPr/>
                    <a:lstStyle/>
                    <a:p>
                      <a:r>
                        <a:rPr lang="en-US" sz="1000" dirty="0">
                          <a:effectLst/>
                        </a:rPr>
                        <a:t>N/O</a:t>
                      </a:r>
                    </a:p>
                  </a:txBody>
                  <a:tcPr marL="0" marR="0" marT="0" marB="0" anchor="ctr"/>
                </a:tc>
                <a:extLst>
                  <a:ext uri="{0D108BD9-81ED-4DB2-BD59-A6C34878D82A}">
                    <a16:rowId xmlns:a16="http://schemas.microsoft.com/office/drawing/2014/main" val="2613051099"/>
                  </a:ext>
                </a:extLst>
              </a:tr>
              <a:tr h="235085">
                <a:tc>
                  <a:txBody>
                    <a:bodyPr/>
                    <a:lstStyle/>
                    <a:p>
                      <a:r>
                        <a:rPr lang="en-US" sz="1200" dirty="0">
                          <a:effectLst/>
                        </a:rPr>
                        <a:t>ELEC 374</a:t>
                      </a:r>
                    </a:p>
                  </a:txBody>
                  <a:tcPr marL="0" marR="0" marT="0" marB="0" anchor="ctr"/>
                </a:tc>
                <a:tc>
                  <a:txBody>
                    <a:bodyPr/>
                    <a:lstStyle/>
                    <a:p>
                      <a:r>
                        <a:rPr lang="en-US" sz="1200" dirty="0">
                          <a:effectLst/>
                        </a:rPr>
                        <a:t>Digital Systems Engineering</a:t>
                      </a:r>
                    </a:p>
                  </a:txBody>
                  <a:tcPr marL="0" marR="0" marT="0" marB="0" anchor="ctr"/>
                </a:tc>
                <a:tc>
                  <a:txBody>
                    <a:bodyPr/>
                    <a:lstStyle/>
                    <a:p>
                      <a:r>
                        <a:rPr lang="en-US" sz="1200" dirty="0">
                          <a:effectLst/>
                        </a:rPr>
                        <a:t>W</a:t>
                      </a:r>
                    </a:p>
                  </a:txBody>
                  <a:tcPr marL="0" marR="0" marT="0" marB="0" anchor="ctr"/>
                </a:tc>
                <a:tc>
                  <a:txBody>
                    <a:bodyPr/>
                    <a:lstStyle/>
                    <a:p>
                      <a:endParaRPr lang="en-US" sz="1000"/>
                    </a:p>
                  </a:txBody>
                  <a:tcPr marL="0" marR="0" marT="0" marB="0" anchor="ctr"/>
                </a:tc>
                <a:tc>
                  <a:txBody>
                    <a:bodyPr/>
                    <a:lstStyle/>
                    <a:p>
                      <a:r>
                        <a:rPr lang="en-US" sz="1200" dirty="0">
                          <a:effectLst/>
                        </a:rPr>
                        <a:t>ELEC 448*</a:t>
                      </a:r>
                    </a:p>
                  </a:txBody>
                  <a:tcPr marL="0" marR="0" marT="0" marB="0" anchor="ctr"/>
                </a:tc>
                <a:tc>
                  <a:txBody>
                    <a:bodyPr/>
                    <a:lstStyle/>
                    <a:p>
                      <a:r>
                        <a:rPr lang="en-US" sz="1200" dirty="0">
                          <a:effectLst/>
                        </a:rPr>
                        <a:t>Intr. Robotics: Mechanics &amp; Control</a:t>
                      </a:r>
                    </a:p>
                  </a:txBody>
                  <a:tcPr marL="0" marR="0" marT="0" marB="0" anchor="ctr"/>
                </a:tc>
                <a:tc>
                  <a:txBody>
                    <a:bodyPr/>
                    <a:lstStyle/>
                    <a:p>
                      <a:r>
                        <a:rPr lang="en-US" sz="1000" dirty="0">
                          <a:effectLst/>
                        </a:rPr>
                        <a:t>N/O</a:t>
                      </a:r>
                    </a:p>
                  </a:txBody>
                  <a:tcPr marL="0" marR="0" marT="0" marB="0" anchor="ctr"/>
                </a:tc>
                <a:extLst>
                  <a:ext uri="{0D108BD9-81ED-4DB2-BD59-A6C34878D82A}">
                    <a16:rowId xmlns:a16="http://schemas.microsoft.com/office/drawing/2014/main" val="3256743004"/>
                  </a:ext>
                </a:extLst>
              </a:tr>
              <a:tr h="235085">
                <a:tc>
                  <a:txBody>
                    <a:bodyPr/>
                    <a:lstStyle/>
                    <a:p>
                      <a:r>
                        <a:rPr lang="en-US" sz="1200" dirty="0">
                          <a:effectLst/>
                        </a:rPr>
                        <a:t>ELEC 408</a:t>
                      </a:r>
                    </a:p>
                  </a:txBody>
                  <a:tcPr marL="0" marR="0" marT="0" marB="0" anchor="ctr"/>
                </a:tc>
                <a:tc>
                  <a:txBody>
                    <a:bodyPr/>
                    <a:lstStyle/>
                    <a:p>
                      <a:r>
                        <a:rPr lang="en-US" sz="1200" dirty="0">
                          <a:effectLst/>
                        </a:rPr>
                        <a:t>Biomedical Signal and Image Processing</a:t>
                      </a:r>
                    </a:p>
                  </a:txBody>
                  <a:tcPr marL="0" marR="0" marT="0" marB="0" anchor="ctr"/>
                </a:tc>
                <a:tc>
                  <a:txBody>
                    <a:bodyPr/>
                    <a:lstStyle/>
                    <a:p>
                      <a:r>
                        <a:rPr lang="en-US" sz="1200" dirty="0">
                          <a:effectLst/>
                        </a:rPr>
                        <a:t>W</a:t>
                      </a:r>
                    </a:p>
                  </a:txBody>
                  <a:tcPr marL="0" marR="0" marT="0" marB="0" anchor="ctr"/>
                </a:tc>
                <a:tc>
                  <a:txBody>
                    <a:bodyPr/>
                    <a:lstStyle/>
                    <a:p>
                      <a:endParaRPr lang="en-US" sz="1000"/>
                    </a:p>
                  </a:txBody>
                  <a:tcPr marL="0" marR="0" marT="0" marB="0" anchor="ctr"/>
                </a:tc>
                <a:tc>
                  <a:txBody>
                    <a:bodyPr/>
                    <a:lstStyle/>
                    <a:p>
                      <a:r>
                        <a:rPr lang="en-US" sz="1200" dirty="0">
                          <a:effectLst/>
                        </a:rPr>
                        <a:t>ELEC 454</a:t>
                      </a:r>
                    </a:p>
                  </a:txBody>
                  <a:tcPr marL="0" marR="0" marT="0" marB="0" anchor="ctr"/>
                </a:tc>
                <a:tc>
                  <a:txBody>
                    <a:bodyPr/>
                    <a:lstStyle/>
                    <a:p>
                      <a:r>
                        <a:rPr lang="en-US" sz="1200" dirty="0">
                          <a:effectLst/>
                        </a:rPr>
                        <a:t>Analog Electronics</a:t>
                      </a:r>
                    </a:p>
                  </a:txBody>
                  <a:tcPr marL="0" marR="0" marT="0" marB="0" anchor="ctr"/>
                </a:tc>
                <a:tc>
                  <a:txBody>
                    <a:bodyPr/>
                    <a:lstStyle/>
                    <a:p>
                      <a:r>
                        <a:rPr lang="en-US" sz="1000" dirty="0">
                          <a:effectLst/>
                        </a:rPr>
                        <a:t>N/O</a:t>
                      </a:r>
                    </a:p>
                  </a:txBody>
                  <a:tcPr marL="0" marR="0" marT="0" marB="0" anchor="ctr"/>
                </a:tc>
                <a:extLst>
                  <a:ext uri="{0D108BD9-81ED-4DB2-BD59-A6C34878D82A}">
                    <a16:rowId xmlns:a16="http://schemas.microsoft.com/office/drawing/2014/main" val="499631267"/>
                  </a:ext>
                </a:extLst>
              </a:tr>
              <a:tr h="235085">
                <a:tc>
                  <a:txBody>
                    <a:bodyPr/>
                    <a:lstStyle/>
                    <a:p>
                      <a:r>
                        <a:rPr lang="en-US" sz="1200" dirty="0">
                          <a:effectLst/>
                        </a:rPr>
                        <a:t>ELEC 409</a:t>
                      </a:r>
                    </a:p>
                  </a:txBody>
                  <a:tcPr marL="0" marR="0" marT="0" marB="0" anchor="ctr"/>
                </a:tc>
                <a:tc>
                  <a:txBody>
                    <a:bodyPr/>
                    <a:lstStyle/>
                    <a:p>
                      <a:r>
                        <a:rPr lang="en-US" sz="1200" dirty="0">
                          <a:effectLst/>
                        </a:rPr>
                        <a:t>Bioinformatic Analytics</a:t>
                      </a:r>
                    </a:p>
                  </a:txBody>
                  <a:tcPr marL="0" marR="0" marT="0" marB="0" anchor="ctr"/>
                </a:tc>
                <a:tc>
                  <a:txBody>
                    <a:bodyPr/>
                    <a:lstStyle/>
                    <a:p>
                      <a:r>
                        <a:rPr lang="en-US" sz="1200" dirty="0">
                          <a:effectLst/>
                        </a:rPr>
                        <a:t>F</a:t>
                      </a:r>
                    </a:p>
                  </a:txBody>
                  <a:tcPr marL="0" marR="0" marT="0" marB="0" anchor="ctr"/>
                </a:tc>
                <a:tc>
                  <a:txBody>
                    <a:bodyPr/>
                    <a:lstStyle/>
                    <a:p>
                      <a:endParaRPr lang="en-US" sz="1000"/>
                    </a:p>
                  </a:txBody>
                  <a:tcPr marL="0" marR="0" marT="0" marB="0" anchor="ctr"/>
                </a:tc>
                <a:tc>
                  <a:txBody>
                    <a:bodyPr/>
                    <a:lstStyle/>
                    <a:p>
                      <a:r>
                        <a:rPr lang="en-US" sz="1200" dirty="0">
                          <a:effectLst/>
                        </a:rPr>
                        <a:t>ELEC 472</a:t>
                      </a:r>
                    </a:p>
                  </a:txBody>
                  <a:tcPr marL="0" marR="0" marT="0" marB="0" anchor="ctr"/>
                </a:tc>
                <a:tc>
                  <a:txBody>
                    <a:bodyPr/>
                    <a:lstStyle/>
                    <a:p>
                      <a:r>
                        <a:rPr lang="en-US" sz="1200" dirty="0">
                          <a:effectLst/>
                        </a:rPr>
                        <a:t>Artificial Intelligence</a:t>
                      </a:r>
                    </a:p>
                  </a:txBody>
                  <a:tcPr marL="0" marR="0" marT="0" marB="0" anchor="ctr"/>
                </a:tc>
                <a:tc>
                  <a:txBody>
                    <a:bodyPr/>
                    <a:lstStyle/>
                    <a:p>
                      <a:r>
                        <a:rPr lang="en-US" sz="1000" dirty="0">
                          <a:effectLst/>
                        </a:rPr>
                        <a:t>N/O</a:t>
                      </a:r>
                    </a:p>
                  </a:txBody>
                  <a:tcPr marL="0" marR="0" marT="0" marB="0" anchor="ctr"/>
                </a:tc>
                <a:extLst>
                  <a:ext uri="{0D108BD9-81ED-4DB2-BD59-A6C34878D82A}">
                    <a16:rowId xmlns:a16="http://schemas.microsoft.com/office/drawing/2014/main" val="1212504930"/>
                  </a:ext>
                </a:extLst>
              </a:tr>
              <a:tr h="235085">
                <a:tc>
                  <a:txBody>
                    <a:bodyPr/>
                    <a:lstStyle/>
                    <a:p>
                      <a:r>
                        <a:rPr lang="en-US" sz="1200" dirty="0">
                          <a:effectLst/>
                        </a:rPr>
                        <a:t>ELEC 421</a:t>
                      </a:r>
                    </a:p>
                  </a:txBody>
                  <a:tcPr marL="0" marR="0" marT="0" marB="0" anchor="ctr"/>
                </a:tc>
                <a:tc>
                  <a:txBody>
                    <a:bodyPr/>
                    <a:lstStyle/>
                    <a:p>
                      <a:r>
                        <a:rPr lang="en-US" sz="1200" dirty="0">
                          <a:effectLst/>
                        </a:rPr>
                        <a:t>Digital Signal Processing: Filters and Syst.</a:t>
                      </a:r>
                    </a:p>
                  </a:txBody>
                  <a:tcPr marL="0" marR="0" marT="0" marB="0" anchor="ctr"/>
                </a:tc>
                <a:tc>
                  <a:txBody>
                    <a:bodyPr/>
                    <a:lstStyle/>
                    <a:p>
                      <a:r>
                        <a:rPr lang="en-US" sz="1200" dirty="0">
                          <a:effectLst/>
                        </a:rPr>
                        <a:t>F</a:t>
                      </a:r>
                    </a:p>
                  </a:txBody>
                  <a:tcPr marL="0" marR="0" marT="0" marB="0" anchor="ctr"/>
                </a:tc>
                <a:tc>
                  <a:txBody>
                    <a:bodyPr/>
                    <a:lstStyle/>
                    <a:p>
                      <a:endParaRPr lang="en-US" sz="1000"/>
                    </a:p>
                  </a:txBody>
                  <a:tcPr marL="0" marR="0" marT="0" marB="0" anchor="ctr"/>
                </a:tc>
                <a:tc>
                  <a:txBody>
                    <a:bodyPr/>
                    <a:lstStyle/>
                    <a:p>
                      <a:r>
                        <a:rPr lang="en-US" sz="1200" dirty="0">
                          <a:effectLst/>
                        </a:rPr>
                        <a:t>ELEC 474</a:t>
                      </a:r>
                    </a:p>
                  </a:txBody>
                  <a:tcPr marL="0" marR="0" marT="0" marB="0" anchor="ctr"/>
                </a:tc>
                <a:tc>
                  <a:txBody>
                    <a:bodyPr/>
                    <a:lstStyle/>
                    <a:p>
                      <a:r>
                        <a:rPr lang="en-US" sz="1200" dirty="0">
                          <a:effectLst/>
                        </a:rPr>
                        <a:t>Machine Vision</a:t>
                      </a:r>
                    </a:p>
                  </a:txBody>
                  <a:tcPr marL="0" marR="0" marT="0" marB="0" anchor="ctr"/>
                </a:tc>
                <a:tc>
                  <a:txBody>
                    <a:bodyPr/>
                    <a:lstStyle/>
                    <a:p>
                      <a:r>
                        <a:rPr lang="en-US" sz="1000" dirty="0">
                          <a:effectLst/>
                        </a:rPr>
                        <a:t>N/O</a:t>
                      </a:r>
                    </a:p>
                  </a:txBody>
                  <a:tcPr marL="0" marR="0" marT="0" marB="0" anchor="ctr"/>
                </a:tc>
                <a:extLst>
                  <a:ext uri="{0D108BD9-81ED-4DB2-BD59-A6C34878D82A}">
                    <a16:rowId xmlns:a16="http://schemas.microsoft.com/office/drawing/2014/main" val="2683741723"/>
                  </a:ext>
                </a:extLst>
              </a:tr>
              <a:tr h="235085">
                <a:tc>
                  <a:txBody>
                    <a:bodyPr/>
                    <a:lstStyle/>
                    <a:p>
                      <a:r>
                        <a:rPr lang="en-US" sz="1200" dirty="0">
                          <a:effectLst/>
                        </a:rPr>
                        <a:t>ELEC 431</a:t>
                      </a:r>
                    </a:p>
                  </a:txBody>
                  <a:tcPr marL="0" marR="0" marT="0" marB="0" anchor="ctr"/>
                </a:tc>
                <a:tc>
                  <a:txBody>
                    <a:bodyPr/>
                    <a:lstStyle/>
                    <a:p>
                      <a:r>
                        <a:rPr lang="en-US" sz="1200" dirty="0">
                          <a:effectLst/>
                        </a:rPr>
                        <a:t>Power Electronics</a:t>
                      </a:r>
                    </a:p>
                  </a:txBody>
                  <a:tcPr marL="0" marR="0" marT="0" marB="0" anchor="ctr"/>
                </a:tc>
                <a:tc>
                  <a:txBody>
                    <a:bodyPr/>
                    <a:lstStyle/>
                    <a:p>
                      <a:r>
                        <a:rPr lang="en-US" sz="1200" dirty="0">
                          <a:effectLst/>
                        </a:rPr>
                        <a:t>F</a:t>
                      </a:r>
                    </a:p>
                  </a:txBody>
                  <a:tcPr marL="0" marR="0" marT="0" marB="0" anchor="ctr"/>
                </a:tc>
                <a:tc>
                  <a:txBody>
                    <a:bodyPr/>
                    <a:lstStyle/>
                    <a:p>
                      <a:endParaRPr lang="en-US" sz="1000"/>
                    </a:p>
                  </a:txBody>
                  <a:tcPr marL="0" marR="0" marT="0" marB="0" anchor="ctr"/>
                </a:tc>
                <a:tc>
                  <a:txBody>
                    <a:bodyPr/>
                    <a:lstStyle/>
                    <a:p>
                      <a:r>
                        <a:rPr lang="en-US" sz="1200" dirty="0">
                          <a:effectLst/>
                        </a:rPr>
                        <a:t>ELEC 483</a:t>
                      </a:r>
                    </a:p>
                  </a:txBody>
                  <a:tcPr marL="0" marR="0" marT="0" marB="0" anchor="ctr"/>
                </a:tc>
                <a:tc>
                  <a:txBody>
                    <a:bodyPr/>
                    <a:lstStyle/>
                    <a:p>
                      <a:r>
                        <a:rPr lang="en-US" sz="1200" dirty="0">
                          <a:effectLst/>
                        </a:rPr>
                        <a:t>Microwave and RF Circuits &amp; Systems</a:t>
                      </a:r>
                    </a:p>
                  </a:txBody>
                  <a:tcPr marL="0" marR="0" marT="0" marB="0" anchor="ctr"/>
                </a:tc>
                <a:tc>
                  <a:txBody>
                    <a:bodyPr/>
                    <a:lstStyle/>
                    <a:p>
                      <a:r>
                        <a:rPr lang="en-US" sz="1000" dirty="0">
                          <a:effectLst/>
                        </a:rPr>
                        <a:t>N/O</a:t>
                      </a:r>
                    </a:p>
                  </a:txBody>
                  <a:tcPr marL="0" marR="0" marT="0" marB="0" anchor="ctr"/>
                </a:tc>
                <a:extLst>
                  <a:ext uri="{0D108BD9-81ED-4DB2-BD59-A6C34878D82A}">
                    <a16:rowId xmlns:a16="http://schemas.microsoft.com/office/drawing/2014/main" val="1593741079"/>
                  </a:ext>
                </a:extLst>
              </a:tr>
              <a:tr h="235085">
                <a:tc>
                  <a:txBody>
                    <a:bodyPr/>
                    <a:lstStyle/>
                    <a:p>
                      <a:r>
                        <a:rPr lang="en-US" sz="1200" dirty="0">
                          <a:effectLst/>
                        </a:rPr>
                        <a:t>ELEC 433</a:t>
                      </a:r>
                    </a:p>
                  </a:txBody>
                  <a:tcPr marL="0" marR="0" marT="0" marB="0" anchor="ctr"/>
                </a:tc>
                <a:tc>
                  <a:txBody>
                    <a:bodyPr/>
                    <a:lstStyle/>
                    <a:p>
                      <a:r>
                        <a:rPr lang="en-US" sz="1200" dirty="0">
                          <a:effectLst/>
                        </a:rPr>
                        <a:t>Energy and Power Systems</a:t>
                      </a:r>
                    </a:p>
                  </a:txBody>
                  <a:tcPr marL="0" marR="0" marT="0" marB="0" anchor="ctr"/>
                </a:tc>
                <a:tc>
                  <a:txBody>
                    <a:bodyPr/>
                    <a:lstStyle/>
                    <a:p>
                      <a:r>
                        <a:rPr lang="en-US" sz="1200" dirty="0">
                          <a:effectLst/>
                        </a:rPr>
                        <a:t>F</a:t>
                      </a:r>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3123026442"/>
                  </a:ext>
                </a:extLst>
              </a:tr>
              <a:tr h="235085">
                <a:tc>
                  <a:txBody>
                    <a:bodyPr/>
                    <a:lstStyle/>
                    <a:p>
                      <a:r>
                        <a:rPr lang="en-US" sz="1200" dirty="0">
                          <a:effectLst/>
                        </a:rPr>
                        <a:t>ELEC 436</a:t>
                      </a:r>
                    </a:p>
                  </a:txBody>
                  <a:tcPr marL="0" marR="0" marT="0" marB="0" anchor="ctr"/>
                </a:tc>
                <a:tc>
                  <a:txBody>
                    <a:bodyPr/>
                    <a:lstStyle/>
                    <a:p>
                      <a:r>
                        <a:rPr lang="en-US" sz="1200" dirty="0">
                          <a:effectLst/>
                        </a:rPr>
                        <a:t>Electric Machines and Control</a:t>
                      </a:r>
                    </a:p>
                  </a:txBody>
                  <a:tcPr marL="0" marR="0" marT="0" marB="0" anchor="ctr"/>
                </a:tc>
                <a:tc>
                  <a:txBody>
                    <a:bodyPr/>
                    <a:lstStyle/>
                    <a:p>
                      <a:r>
                        <a:rPr lang="en-US" sz="1200" dirty="0">
                          <a:effectLst/>
                        </a:rPr>
                        <a:t>W</a:t>
                      </a:r>
                    </a:p>
                  </a:txBody>
                  <a:tcPr marL="0" marR="0" marT="0" marB="0" anchor="ctr"/>
                </a:tc>
                <a:tc>
                  <a:txBody>
                    <a:bodyPr/>
                    <a:lstStyle/>
                    <a:p>
                      <a:endParaRPr lang="en-US" sz="1000"/>
                    </a:p>
                  </a:txBody>
                  <a:tcPr marL="0" marR="0" marT="0" marB="0" anchor="ctr"/>
                </a:tc>
                <a:tc gridSpan="3">
                  <a:txBody>
                    <a:bodyPr/>
                    <a:lstStyle/>
                    <a:p>
                      <a:r>
                        <a:rPr lang="en-US" sz="1000" dirty="0"/>
                        <a:t>N/O - not offered in</a:t>
                      </a:r>
                      <a:r>
                        <a:rPr lang="en-US" sz="1000" dirty="0">
                          <a:effectLst/>
                        </a:rPr>
                        <a:t>  </a:t>
                      </a:r>
                      <a:r>
                        <a:rPr lang="en-US" sz="1000" dirty="0"/>
                        <a:t>2023-24 AY</a:t>
                      </a:r>
                    </a:p>
                  </a:txBody>
                  <a:tcPr marL="0" marR="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23173865"/>
                  </a:ext>
                </a:extLst>
              </a:tr>
              <a:tr h="235085">
                <a:tc>
                  <a:txBody>
                    <a:bodyPr/>
                    <a:lstStyle/>
                    <a:p>
                      <a:r>
                        <a:rPr lang="en-US" sz="1200" dirty="0">
                          <a:effectLst/>
                        </a:rPr>
                        <a:t>ELEC 443</a:t>
                      </a:r>
                    </a:p>
                  </a:txBody>
                  <a:tcPr marL="0" marR="0" marT="0" marB="0" anchor="ctr"/>
                </a:tc>
                <a:tc>
                  <a:txBody>
                    <a:bodyPr/>
                    <a:lstStyle/>
                    <a:p>
                      <a:r>
                        <a:rPr lang="en-US" sz="1200" dirty="0">
                          <a:effectLst/>
                        </a:rPr>
                        <a:t>Linear Control Systems</a:t>
                      </a:r>
                    </a:p>
                  </a:txBody>
                  <a:tcPr marL="0" marR="0" marT="0" marB="0" anchor="ctr"/>
                </a:tc>
                <a:tc>
                  <a:txBody>
                    <a:bodyPr/>
                    <a:lstStyle/>
                    <a:p>
                      <a:r>
                        <a:rPr lang="en-US" sz="1200" dirty="0">
                          <a:effectLst/>
                        </a:rPr>
                        <a:t>F</a:t>
                      </a:r>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3617216769"/>
                  </a:ext>
                </a:extLst>
              </a:tr>
              <a:tr h="235085">
                <a:tc>
                  <a:txBody>
                    <a:bodyPr/>
                    <a:lstStyle/>
                    <a:p>
                      <a:r>
                        <a:rPr lang="en-US" sz="1200" dirty="0">
                          <a:effectLst/>
                        </a:rPr>
                        <a:t>ELEC 451</a:t>
                      </a:r>
                    </a:p>
                  </a:txBody>
                  <a:tcPr marL="0" marR="0" marT="0" marB="0" anchor="ctr"/>
                </a:tc>
                <a:tc>
                  <a:txBody>
                    <a:bodyPr/>
                    <a:lstStyle/>
                    <a:p>
                      <a:r>
                        <a:rPr lang="en-US" sz="1200" dirty="0">
                          <a:effectLst/>
                        </a:rPr>
                        <a:t>Digital Integrated Circuit Engineering</a:t>
                      </a:r>
                    </a:p>
                  </a:txBody>
                  <a:tcPr marL="0" marR="0" marT="0" marB="0" anchor="ctr"/>
                </a:tc>
                <a:tc>
                  <a:txBody>
                    <a:bodyPr/>
                    <a:lstStyle/>
                    <a:p>
                      <a:r>
                        <a:rPr lang="en-US" sz="1200" dirty="0">
                          <a:effectLst/>
                        </a:rPr>
                        <a:t>F</a:t>
                      </a:r>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1334502436"/>
                  </a:ext>
                </a:extLst>
              </a:tr>
              <a:tr h="235085">
                <a:tc>
                  <a:txBody>
                    <a:bodyPr/>
                    <a:lstStyle/>
                    <a:p>
                      <a:r>
                        <a:rPr lang="en-US" sz="1200" dirty="0">
                          <a:effectLst/>
                        </a:rPr>
                        <a:t>ELEC 457</a:t>
                      </a:r>
                    </a:p>
                  </a:txBody>
                  <a:tcPr marL="0" marR="0" marT="0" marB="0" anchor="ctr"/>
                </a:tc>
                <a:tc>
                  <a:txBody>
                    <a:bodyPr/>
                    <a:lstStyle/>
                    <a:p>
                      <a:r>
                        <a:rPr lang="en-US" sz="1200" dirty="0">
                          <a:effectLst/>
                        </a:rPr>
                        <a:t>Analog Integrated Circuits &amp; Systems</a:t>
                      </a:r>
                    </a:p>
                  </a:txBody>
                  <a:tcPr marL="0" marR="0" marT="0" marB="0" anchor="ctr"/>
                </a:tc>
                <a:tc>
                  <a:txBody>
                    <a:bodyPr/>
                    <a:lstStyle/>
                    <a:p>
                      <a:r>
                        <a:rPr lang="en-US" sz="1200" dirty="0">
                          <a:effectLst/>
                        </a:rPr>
                        <a:t>F</a:t>
                      </a:r>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4129088564"/>
                  </a:ext>
                </a:extLst>
              </a:tr>
              <a:tr h="235085">
                <a:tc>
                  <a:txBody>
                    <a:bodyPr/>
                    <a:lstStyle/>
                    <a:p>
                      <a:r>
                        <a:rPr lang="en-US" sz="1200" dirty="0">
                          <a:effectLst/>
                        </a:rPr>
                        <a:t>ELEC 461</a:t>
                      </a:r>
                    </a:p>
                  </a:txBody>
                  <a:tcPr marL="0" marR="0" marT="0" marB="0" anchor="ctr"/>
                </a:tc>
                <a:tc>
                  <a:txBody>
                    <a:bodyPr/>
                    <a:lstStyle/>
                    <a:p>
                      <a:r>
                        <a:rPr lang="en-US" sz="1200" dirty="0">
                          <a:effectLst/>
                        </a:rPr>
                        <a:t>Digital Communications</a:t>
                      </a:r>
                    </a:p>
                  </a:txBody>
                  <a:tcPr marL="0" marR="0" marT="0" marB="0" anchor="ctr"/>
                </a:tc>
                <a:tc>
                  <a:txBody>
                    <a:bodyPr/>
                    <a:lstStyle/>
                    <a:p>
                      <a:r>
                        <a:rPr lang="en-US" sz="1200" dirty="0">
                          <a:effectLst/>
                        </a:rPr>
                        <a:t>W</a:t>
                      </a:r>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3472316909"/>
                  </a:ext>
                </a:extLst>
              </a:tr>
              <a:tr h="235085">
                <a:tc>
                  <a:txBody>
                    <a:bodyPr/>
                    <a:lstStyle/>
                    <a:p>
                      <a:r>
                        <a:rPr lang="en-US" sz="1200" dirty="0">
                          <a:effectLst/>
                        </a:rPr>
                        <a:t>ELEC 464</a:t>
                      </a:r>
                    </a:p>
                  </a:txBody>
                  <a:tcPr marL="0" marR="0" marT="0" marB="0" anchor="ctr"/>
                </a:tc>
                <a:tc>
                  <a:txBody>
                    <a:bodyPr/>
                    <a:lstStyle/>
                    <a:p>
                      <a:r>
                        <a:rPr lang="en-US" sz="1200" dirty="0">
                          <a:effectLst/>
                        </a:rPr>
                        <a:t>Wireless Communications</a:t>
                      </a:r>
                    </a:p>
                  </a:txBody>
                  <a:tcPr marL="0" marR="0" marT="0" marB="0" anchor="ctr"/>
                </a:tc>
                <a:tc>
                  <a:txBody>
                    <a:bodyPr/>
                    <a:lstStyle/>
                    <a:p>
                      <a:r>
                        <a:rPr lang="en-US" sz="1200" dirty="0">
                          <a:effectLst/>
                        </a:rPr>
                        <a:t>W</a:t>
                      </a:r>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325561164"/>
                  </a:ext>
                </a:extLst>
              </a:tr>
              <a:tr h="235085">
                <a:tc>
                  <a:txBody>
                    <a:bodyPr/>
                    <a:lstStyle/>
                    <a:p>
                      <a:r>
                        <a:rPr lang="en-US" sz="1200" dirty="0">
                          <a:effectLst/>
                        </a:rPr>
                        <a:t>ELEC 470</a:t>
                      </a:r>
                    </a:p>
                  </a:txBody>
                  <a:tcPr marL="0" marR="0" marT="0" marB="0" anchor="ctr"/>
                </a:tc>
                <a:tc>
                  <a:txBody>
                    <a:bodyPr/>
                    <a:lstStyle/>
                    <a:p>
                      <a:r>
                        <a:rPr lang="en-US" sz="1200" dirty="0">
                          <a:effectLst/>
                        </a:rPr>
                        <a:t>Computer System Architecture</a:t>
                      </a:r>
                    </a:p>
                  </a:txBody>
                  <a:tcPr marL="0" marR="0" marT="0" marB="0" anchor="ctr"/>
                </a:tc>
                <a:tc>
                  <a:txBody>
                    <a:bodyPr/>
                    <a:lstStyle/>
                    <a:p>
                      <a:r>
                        <a:rPr lang="en-US" sz="1200" dirty="0">
                          <a:effectLst/>
                        </a:rPr>
                        <a:t>W</a:t>
                      </a:r>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288089487"/>
                  </a:ext>
                </a:extLst>
              </a:tr>
              <a:tr h="235085">
                <a:tc>
                  <a:txBody>
                    <a:bodyPr/>
                    <a:lstStyle/>
                    <a:p>
                      <a:r>
                        <a:rPr lang="en-US" sz="1200" dirty="0">
                          <a:effectLst/>
                        </a:rPr>
                        <a:t>ELEC 473</a:t>
                      </a:r>
                    </a:p>
                  </a:txBody>
                  <a:tcPr marL="0" marR="0" marT="0" marB="0" anchor="ctr"/>
                </a:tc>
                <a:tc>
                  <a:txBody>
                    <a:bodyPr/>
                    <a:lstStyle/>
                    <a:p>
                      <a:r>
                        <a:rPr lang="en-US" sz="1200" dirty="0">
                          <a:effectLst/>
                        </a:rPr>
                        <a:t>Cryptography and Network Security</a:t>
                      </a:r>
                    </a:p>
                  </a:txBody>
                  <a:tcPr marL="0" marR="0" marT="0" marB="0" anchor="ctr"/>
                </a:tc>
                <a:tc>
                  <a:txBody>
                    <a:bodyPr/>
                    <a:lstStyle/>
                    <a:p>
                      <a:r>
                        <a:rPr lang="en-US" sz="1200" dirty="0">
                          <a:effectLst/>
                        </a:rPr>
                        <a:t>F</a:t>
                      </a:r>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3803979857"/>
                  </a:ext>
                </a:extLst>
              </a:tr>
              <a:tr h="235085">
                <a:tc>
                  <a:txBody>
                    <a:bodyPr/>
                    <a:lstStyle/>
                    <a:p>
                      <a:r>
                        <a:rPr lang="en-US" sz="1200" dirty="0">
                          <a:effectLst/>
                        </a:rPr>
                        <a:t>ELEC 475</a:t>
                      </a:r>
                    </a:p>
                  </a:txBody>
                  <a:tcPr marL="0" marR="0" marT="0" marB="0" anchor="ctr"/>
                </a:tc>
                <a:tc>
                  <a:txBody>
                    <a:bodyPr/>
                    <a:lstStyle/>
                    <a:p>
                      <a:r>
                        <a:rPr lang="en-US" sz="1200" dirty="0">
                          <a:effectLst/>
                        </a:rPr>
                        <a:t>Computer Vision with Deep Learning</a:t>
                      </a:r>
                    </a:p>
                  </a:txBody>
                  <a:tcPr marL="0" marR="0" marT="0" marB="0" anchor="ctr"/>
                </a:tc>
                <a:tc>
                  <a:txBody>
                    <a:bodyPr/>
                    <a:lstStyle/>
                    <a:p>
                      <a:r>
                        <a:rPr lang="en-US" sz="1200" dirty="0">
                          <a:effectLst/>
                        </a:rPr>
                        <a:t>F</a:t>
                      </a:r>
                    </a:p>
                  </a:txBody>
                  <a:tcPr marL="0" marR="0" marT="0" marB="0" anchor="ctr"/>
                </a:tc>
                <a:tc>
                  <a:txBody>
                    <a:bodyPr/>
                    <a:lstStyle/>
                    <a:p>
                      <a:r>
                        <a:rPr lang="en-US" sz="1000" dirty="0"/>
                        <a:t>new</a:t>
                      </a:r>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4082535670"/>
                  </a:ext>
                </a:extLst>
              </a:tr>
              <a:tr h="235085">
                <a:tc>
                  <a:txBody>
                    <a:bodyPr/>
                    <a:lstStyle/>
                    <a:p>
                      <a:r>
                        <a:rPr lang="en-US" sz="1200" dirty="0">
                          <a:effectLst/>
                        </a:rPr>
                        <a:t>ELEC 481</a:t>
                      </a:r>
                    </a:p>
                  </a:txBody>
                  <a:tcPr marL="0" marR="0" marT="0" marB="0" anchor="ctr"/>
                </a:tc>
                <a:tc>
                  <a:txBody>
                    <a:bodyPr/>
                    <a:lstStyle/>
                    <a:p>
                      <a:r>
                        <a:rPr lang="en-US" sz="1200" dirty="0">
                          <a:effectLst/>
                        </a:rPr>
                        <a:t>Applications of Photonics</a:t>
                      </a:r>
                    </a:p>
                  </a:txBody>
                  <a:tcPr marL="0" marR="0" marT="0" marB="0" anchor="ctr"/>
                </a:tc>
                <a:tc>
                  <a:txBody>
                    <a:bodyPr/>
                    <a:lstStyle/>
                    <a:p>
                      <a:r>
                        <a:rPr lang="en-US" sz="1200" dirty="0">
                          <a:effectLst/>
                        </a:rPr>
                        <a:t>F</a:t>
                      </a:r>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2384010253"/>
                  </a:ext>
                </a:extLst>
              </a:tr>
              <a:tr h="235085">
                <a:tc>
                  <a:txBody>
                    <a:bodyPr/>
                    <a:lstStyle/>
                    <a:p>
                      <a:r>
                        <a:rPr lang="en-US" sz="1200" dirty="0">
                          <a:effectLst/>
                        </a:rPr>
                        <a:t>ELEC 486</a:t>
                      </a:r>
                    </a:p>
                  </a:txBody>
                  <a:tcPr marL="0" marR="0" marT="0" marB="0" anchor="ctr"/>
                </a:tc>
                <a:tc>
                  <a:txBody>
                    <a:bodyPr/>
                    <a:lstStyle/>
                    <a:p>
                      <a:r>
                        <a:rPr lang="en-US" sz="1200" dirty="0">
                          <a:effectLst/>
                        </a:rPr>
                        <a:t>Fiber Optic Communications</a:t>
                      </a:r>
                    </a:p>
                  </a:txBody>
                  <a:tcPr marL="0" marR="0" marT="0" marB="0" anchor="ctr"/>
                </a:tc>
                <a:tc>
                  <a:txBody>
                    <a:bodyPr/>
                    <a:lstStyle/>
                    <a:p>
                      <a:r>
                        <a:rPr lang="en-US" sz="1200" dirty="0">
                          <a:effectLst/>
                        </a:rPr>
                        <a:t>W</a:t>
                      </a:r>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tc>
                  <a:txBody>
                    <a:bodyPr/>
                    <a:lstStyle/>
                    <a:p>
                      <a:endParaRPr lang="en-US" sz="1000"/>
                    </a:p>
                  </a:txBody>
                  <a:tcPr marL="0" marR="0" marT="0" marB="0" anchor="ctr"/>
                </a:tc>
                <a:extLst>
                  <a:ext uri="{0D108BD9-81ED-4DB2-BD59-A6C34878D82A}">
                    <a16:rowId xmlns:a16="http://schemas.microsoft.com/office/drawing/2014/main" val="470318730"/>
                  </a:ext>
                </a:extLst>
              </a:tr>
              <a:tr h="235085">
                <a:tc>
                  <a:txBody>
                    <a:bodyPr/>
                    <a:lstStyle/>
                    <a:p>
                      <a:r>
                        <a:rPr lang="en-US" sz="1200" dirty="0">
                          <a:effectLst/>
                        </a:rPr>
                        <a:t>MREN 348*</a:t>
                      </a:r>
                    </a:p>
                  </a:txBody>
                  <a:tcPr marL="0" marR="0" marT="0" marB="0" anchor="ctr"/>
                </a:tc>
                <a:tc>
                  <a:txBody>
                    <a:bodyPr/>
                    <a:lstStyle/>
                    <a:p>
                      <a:r>
                        <a:rPr lang="en-US" sz="1200" dirty="0">
                          <a:effectLst/>
                        </a:rPr>
                        <a:t>Intro to Robotics</a:t>
                      </a:r>
                    </a:p>
                  </a:txBody>
                  <a:tcPr marL="0" marR="0" marT="0" marB="0" anchor="ctr"/>
                </a:tc>
                <a:tc>
                  <a:txBody>
                    <a:bodyPr/>
                    <a:lstStyle/>
                    <a:p>
                      <a:r>
                        <a:rPr lang="en-US" sz="1200" dirty="0">
                          <a:effectLst/>
                        </a:rPr>
                        <a:t>W</a:t>
                      </a:r>
                    </a:p>
                  </a:txBody>
                  <a:tcPr marL="0" marR="0" marT="0" marB="0" anchor="ctr"/>
                </a:tc>
                <a:tc>
                  <a:txBody>
                    <a:bodyPr/>
                    <a:lstStyle/>
                    <a:p>
                      <a:r>
                        <a:rPr lang="en-US" sz="1000" dirty="0"/>
                        <a:t>new</a:t>
                      </a:r>
                    </a:p>
                  </a:txBody>
                  <a:tcPr marL="0" marR="0" marT="0" marB="0" anchor="ctr"/>
                </a:tc>
                <a:tc gridSpan="2">
                  <a:txBody>
                    <a:bodyPr/>
                    <a:lstStyle/>
                    <a:p>
                      <a:r>
                        <a:rPr lang="en-US" sz="1000" dirty="0">
                          <a:effectLst/>
                        </a:rPr>
                        <a:t>*MREN 348 is equivalent to ELEC 448</a:t>
                      </a:r>
                    </a:p>
                  </a:txBody>
                  <a:tcPr marL="0" marR="0" marT="0" marB="0" anchor="ctr"/>
                </a:tc>
                <a:tc hMerge="1">
                  <a:txBody>
                    <a:bodyPr/>
                    <a:lstStyle/>
                    <a:p>
                      <a:endParaRPr lang="en-US"/>
                    </a:p>
                  </a:txBody>
                  <a:tcPr/>
                </a:tc>
                <a:tc>
                  <a:txBody>
                    <a:bodyPr/>
                    <a:lstStyle/>
                    <a:p>
                      <a:endParaRPr lang="en-US" sz="1000"/>
                    </a:p>
                  </a:txBody>
                  <a:tcPr marL="0" marR="0" marT="0" marB="0" anchor="ctr"/>
                </a:tc>
                <a:extLst>
                  <a:ext uri="{0D108BD9-81ED-4DB2-BD59-A6C34878D82A}">
                    <a16:rowId xmlns:a16="http://schemas.microsoft.com/office/drawing/2014/main" val="3140589503"/>
                  </a:ext>
                </a:extLst>
              </a:tr>
            </a:tbl>
          </a:graphicData>
        </a:graphic>
      </p:graphicFrame>
    </p:spTree>
    <p:extLst>
      <p:ext uri="{BB962C8B-B14F-4D97-AF65-F5344CB8AC3E}">
        <p14:creationId xmlns:p14="http://schemas.microsoft.com/office/powerpoint/2010/main" val="3088546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6C4028FD-8BAA-4A19-BFDE-594D991B75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B0095C-F8BA-87AD-6843-61CCD784165A}"/>
              </a:ext>
            </a:extLst>
          </p:cNvPr>
          <p:cNvSpPr>
            <a:spLocks noGrp="1"/>
          </p:cNvSpPr>
          <p:nvPr>
            <p:ph type="title"/>
          </p:nvPr>
        </p:nvSpPr>
        <p:spPr>
          <a:xfrm>
            <a:off x="838200" y="556995"/>
            <a:ext cx="10515600" cy="698265"/>
          </a:xfrm>
        </p:spPr>
        <p:txBody>
          <a:bodyPr vert="horz" lIns="91440" tIns="45720" rIns="91440" bIns="45720" rtlCol="0" anchor="ctr">
            <a:normAutofit/>
          </a:bodyPr>
          <a:lstStyle/>
          <a:p>
            <a:r>
              <a:rPr lang="en-US" sz="2200">
                <a:latin typeface="Open Sans Semibold"/>
                <a:ea typeface="Open Sans Semibold"/>
                <a:cs typeface="Open Sans Semibold"/>
              </a:rPr>
              <a:t>Electrical Engineering:  ECE Course Offerings per Term</a:t>
            </a:r>
            <a:endParaRPr lang="en-US" sz="2200">
              <a:ea typeface="+mj-ea"/>
              <a:cs typeface="+mj-cs"/>
            </a:endParaRPr>
          </a:p>
        </p:txBody>
      </p:sp>
      <p:graphicFrame>
        <p:nvGraphicFramePr>
          <p:cNvPr id="5" name="Content Placeholder 4">
            <a:extLst>
              <a:ext uri="{FF2B5EF4-FFF2-40B4-BE49-F238E27FC236}">
                <a16:creationId xmlns:a16="http://schemas.microsoft.com/office/drawing/2014/main" id="{AF0ECEB2-9E7D-34A2-5B9C-F860C288F1B0}"/>
              </a:ext>
            </a:extLst>
          </p:cNvPr>
          <p:cNvGraphicFramePr>
            <a:graphicFrameLocks noGrp="1"/>
          </p:cNvGraphicFramePr>
          <p:nvPr>
            <p:ph sz="half" idx="1"/>
            <p:extLst>
              <p:ext uri="{D42A27DB-BD31-4B8C-83A1-F6EECF244321}">
                <p14:modId xmlns:p14="http://schemas.microsoft.com/office/powerpoint/2010/main" val="3801841481"/>
              </p:ext>
            </p:extLst>
          </p:nvPr>
        </p:nvGraphicFramePr>
        <p:xfrm>
          <a:off x="838200" y="1382485"/>
          <a:ext cx="10254328" cy="5209549"/>
        </p:xfrm>
        <a:graphic>
          <a:graphicData uri="http://schemas.openxmlformats.org/drawingml/2006/table">
            <a:tbl>
              <a:tblPr firstRow="1" bandRow="1">
                <a:tableStyleId>{5C22544A-7EE6-4342-B048-85BDC9FD1C3A}</a:tableStyleId>
              </a:tblPr>
              <a:tblGrid>
                <a:gridCol w="1271280">
                  <a:extLst>
                    <a:ext uri="{9D8B030D-6E8A-4147-A177-3AD203B41FA5}">
                      <a16:colId xmlns:a16="http://schemas.microsoft.com/office/drawing/2014/main" val="259423414"/>
                    </a:ext>
                  </a:extLst>
                </a:gridCol>
                <a:gridCol w="3193949">
                  <a:extLst>
                    <a:ext uri="{9D8B030D-6E8A-4147-A177-3AD203B41FA5}">
                      <a16:colId xmlns:a16="http://schemas.microsoft.com/office/drawing/2014/main" val="737826078"/>
                    </a:ext>
                  </a:extLst>
                </a:gridCol>
                <a:gridCol w="310242">
                  <a:extLst>
                    <a:ext uri="{9D8B030D-6E8A-4147-A177-3AD203B41FA5}">
                      <a16:colId xmlns:a16="http://schemas.microsoft.com/office/drawing/2014/main" val="2530074310"/>
                    </a:ext>
                  </a:extLst>
                </a:gridCol>
                <a:gridCol w="218441">
                  <a:extLst>
                    <a:ext uri="{9D8B030D-6E8A-4147-A177-3AD203B41FA5}">
                      <a16:colId xmlns:a16="http://schemas.microsoft.com/office/drawing/2014/main" val="1605487545"/>
                    </a:ext>
                  </a:extLst>
                </a:gridCol>
                <a:gridCol w="1391445">
                  <a:extLst>
                    <a:ext uri="{9D8B030D-6E8A-4147-A177-3AD203B41FA5}">
                      <a16:colId xmlns:a16="http://schemas.microsoft.com/office/drawing/2014/main" val="4263788606"/>
                    </a:ext>
                  </a:extLst>
                </a:gridCol>
                <a:gridCol w="3439547">
                  <a:extLst>
                    <a:ext uri="{9D8B030D-6E8A-4147-A177-3AD203B41FA5}">
                      <a16:colId xmlns:a16="http://schemas.microsoft.com/office/drawing/2014/main" val="989814507"/>
                    </a:ext>
                  </a:extLst>
                </a:gridCol>
                <a:gridCol w="429424">
                  <a:extLst>
                    <a:ext uri="{9D8B030D-6E8A-4147-A177-3AD203B41FA5}">
                      <a16:colId xmlns:a16="http://schemas.microsoft.com/office/drawing/2014/main" val="3561395032"/>
                    </a:ext>
                  </a:extLst>
                </a:gridCol>
              </a:tblGrid>
              <a:tr h="261257">
                <a:tc gridSpan="3">
                  <a:txBody>
                    <a:bodyPr/>
                    <a:lstStyle/>
                    <a:p>
                      <a:r>
                        <a:rPr lang="en-US" sz="1500" dirty="0">
                          <a:effectLst/>
                        </a:rPr>
                        <a:t>Fall 2023</a:t>
                      </a:r>
                    </a:p>
                  </a:txBody>
                  <a:tcPr marL="0" marR="0" marT="0" marB="0" anchor="ctr"/>
                </a:tc>
                <a:tc hMerge="1">
                  <a:txBody>
                    <a:bodyPr/>
                    <a:lstStyle/>
                    <a:p>
                      <a:endParaRPr lang="en-US"/>
                    </a:p>
                  </a:txBody>
                  <a:tcPr/>
                </a:tc>
                <a:tc hMerge="1">
                  <a:txBody>
                    <a:bodyPr/>
                    <a:lstStyle/>
                    <a:p>
                      <a:endParaRPr lang="en-US"/>
                    </a:p>
                  </a:txBody>
                  <a:tcPr/>
                </a:tc>
                <a:tc>
                  <a:txBody>
                    <a:bodyPr/>
                    <a:lstStyle/>
                    <a:p>
                      <a:endParaRPr lang="en-US" sz="1500" dirty="0">
                        <a:effectLst/>
                      </a:endParaRPr>
                    </a:p>
                  </a:txBody>
                  <a:tcPr marL="0" marR="0" marT="0" marB="0" anchor="ctr"/>
                </a:tc>
                <a:tc gridSpan="3">
                  <a:txBody>
                    <a:bodyPr/>
                    <a:lstStyle/>
                    <a:p>
                      <a:r>
                        <a:rPr lang="en-US" sz="1500" dirty="0">
                          <a:effectLst/>
                        </a:rPr>
                        <a:t>Winter 2024</a:t>
                      </a:r>
                    </a:p>
                  </a:txBody>
                  <a:tcPr marL="0" marR="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49282283"/>
                  </a:ext>
                </a:extLst>
              </a:tr>
              <a:tr h="681286">
                <a:tc>
                  <a:txBody>
                    <a:bodyPr/>
                    <a:lstStyle/>
                    <a:p>
                      <a:r>
                        <a:rPr lang="en-US" sz="1500" dirty="0">
                          <a:effectLst/>
                        </a:rPr>
                        <a:t>ELEC 345</a:t>
                      </a:r>
                    </a:p>
                  </a:txBody>
                  <a:tcPr marL="0" marR="0" marT="0" marB="0" anchor="ctr"/>
                </a:tc>
                <a:tc>
                  <a:txBody>
                    <a:bodyPr/>
                    <a:lstStyle/>
                    <a:p>
                      <a:r>
                        <a:rPr lang="en-US" sz="1500" dirty="0">
                          <a:effectLst/>
                        </a:rPr>
                        <a:t>Sensor Fabrication Technologies</a:t>
                      </a:r>
                    </a:p>
                  </a:txBody>
                  <a:tcPr marL="0" marR="0" marT="0" marB="0" anchor="ctr"/>
                </a:tc>
                <a:tc>
                  <a:txBody>
                    <a:bodyPr/>
                    <a:lstStyle/>
                    <a:p>
                      <a:r>
                        <a:rPr lang="en-US" sz="1500" dirty="0">
                          <a:effectLst/>
                        </a:rPr>
                        <a:t>F</a:t>
                      </a:r>
                    </a:p>
                  </a:txBody>
                  <a:tcPr marL="0" marR="0" marT="0" marB="0" anchor="ctr"/>
                </a:tc>
                <a:tc>
                  <a:txBody>
                    <a:bodyPr/>
                    <a:lstStyle/>
                    <a:p>
                      <a:endParaRPr lang="en-US" sz="1500"/>
                    </a:p>
                  </a:txBody>
                  <a:tcPr marL="0" marR="0" marT="0" marB="0" anchor="ctr"/>
                </a:tc>
                <a:tc>
                  <a:txBody>
                    <a:bodyPr/>
                    <a:lstStyle/>
                    <a:p>
                      <a:r>
                        <a:rPr lang="en-US" sz="1500" dirty="0"/>
                        <a:t>ELEC 279</a:t>
                      </a:r>
                    </a:p>
                  </a:txBody>
                  <a:tcPr marL="0" marR="0" marT="0" marB="0" anchor="ctr"/>
                </a:tc>
                <a:tc>
                  <a:txBody>
                    <a:bodyPr/>
                    <a:lstStyle/>
                    <a:p>
                      <a:r>
                        <a:rPr lang="en-US" sz="1500" dirty="0">
                          <a:effectLst/>
                        </a:rPr>
                        <a:t>Object-oriented Programming</a:t>
                      </a:r>
                    </a:p>
                  </a:txBody>
                  <a:tcPr marL="0" marR="0" marT="0" marB="0" anchor="ctr"/>
                </a:tc>
                <a:tc>
                  <a:txBody>
                    <a:bodyPr/>
                    <a:lstStyle/>
                    <a:p>
                      <a:r>
                        <a:rPr lang="en-US" sz="1500" dirty="0">
                          <a:effectLst/>
                        </a:rPr>
                        <a:t>W</a:t>
                      </a:r>
                    </a:p>
                  </a:txBody>
                  <a:tcPr marL="0" marR="0" marT="0" marB="0" anchor="ctr"/>
                </a:tc>
                <a:extLst>
                  <a:ext uri="{0D108BD9-81ED-4DB2-BD59-A6C34878D82A}">
                    <a16:rowId xmlns:a16="http://schemas.microsoft.com/office/drawing/2014/main" val="1439062170"/>
                  </a:ext>
                </a:extLst>
              </a:tr>
              <a:tr h="358572">
                <a:tc>
                  <a:txBody>
                    <a:bodyPr/>
                    <a:lstStyle/>
                    <a:p>
                      <a:r>
                        <a:rPr lang="en-US" sz="1500" dirty="0">
                          <a:effectLst/>
                        </a:rPr>
                        <a:t>ELEC 409</a:t>
                      </a:r>
                    </a:p>
                  </a:txBody>
                  <a:tcPr marL="0" marR="0" marT="0" marB="0" anchor="ctr"/>
                </a:tc>
                <a:tc>
                  <a:txBody>
                    <a:bodyPr/>
                    <a:lstStyle/>
                    <a:p>
                      <a:r>
                        <a:rPr lang="en-US" sz="1500" dirty="0">
                          <a:effectLst/>
                        </a:rPr>
                        <a:t>Bioinformatic Analytics</a:t>
                      </a:r>
                    </a:p>
                  </a:txBody>
                  <a:tcPr marL="0" marR="0" marT="0" marB="0" anchor="ctr"/>
                </a:tc>
                <a:tc>
                  <a:txBody>
                    <a:bodyPr/>
                    <a:lstStyle/>
                    <a:p>
                      <a:r>
                        <a:rPr lang="en-US" sz="1500" dirty="0">
                          <a:effectLst/>
                        </a:rPr>
                        <a:t>F</a:t>
                      </a:r>
                    </a:p>
                  </a:txBody>
                  <a:tcPr marL="0" marR="0" marT="0" marB="0" anchor="ctr"/>
                </a:tc>
                <a:tc>
                  <a:txBody>
                    <a:bodyPr/>
                    <a:lstStyle/>
                    <a:p>
                      <a:endParaRPr lang="en-US" sz="1500"/>
                    </a:p>
                  </a:txBody>
                  <a:tcPr marL="0" marR="0" marT="0" marB="0" anchor="ctr"/>
                </a:tc>
                <a:tc>
                  <a:txBody>
                    <a:bodyPr/>
                    <a:lstStyle/>
                    <a:p>
                      <a:r>
                        <a:rPr lang="en-US" sz="1500" dirty="0">
                          <a:effectLst/>
                        </a:rPr>
                        <a:t>ELEC 333</a:t>
                      </a:r>
                    </a:p>
                  </a:txBody>
                  <a:tcPr marL="0" marR="0" marT="0" marB="0" anchor="ctr"/>
                </a:tc>
                <a:tc>
                  <a:txBody>
                    <a:bodyPr/>
                    <a:lstStyle/>
                    <a:p>
                      <a:r>
                        <a:rPr lang="en-US" sz="1500" dirty="0">
                          <a:effectLst/>
                        </a:rPr>
                        <a:t>Electric Machines</a:t>
                      </a:r>
                    </a:p>
                  </a:txBody>
                  <a:tcPr marL="0" marR="0" marT="0" marB="0" anchor="ctr"/>
                </a:tc>
                <a:tc>
                  <a:txBody>
                    <a:bodyPr/>
                    <a:lstStyle/>
                    <a:p>
                      <a:r>
                        <a:rPr lang="en-US" sz="1500" dirty="0">
                          <a:effectLst/>
                        </a:rPr>
                        <a:t>W</a:t>
                      </a:r>
                    </a:p>
                  </a:txBody>
                  <a:tcPr marL="0" marR="0" marT="0" marB="0" anchor="ctr"/>
                </a:tc>
                <a:extLst>
                  <a:ext uri="{0D108BD9-81ED-4DB2-BD59-A6C34878D82A}">
                    <a16:rowId xmlns:a16="http://schemas.microsoft.com/office/drawing/2014/main" val="992071186"/>
                  </a:ext>
                </a:extLst>
              </a:tr>
              <a:tr h="681286">
                <a:tc>
                  <a:txBody>
                    <a:bodyPr/>
                    <a:lstStyle/>
                    <a:p>
                      <a:r>
                        <a:rPr lang="en-US" sz="1500" dirty="0">
                          <a:effectLst/>
                        </a:rPr>
                        <a:t>ELEC 431</a:t>
                      </a:r>
                    </a:p>
                  </a:txBody>
                  <a:tcPr marL="0" marR="0" marT="0" marB="0" anchor="ctr"/>
                </a:tc>
                <a:tc>
                  <a:txBody>
                    <a:bodyPr/>
                    <a:lstStyle/>
                    <a:p>
                      <a:r>
                        <a:rPr lang="en-US" sz="1500" dirty="0">
                          <a:effectLst/>
                        </a:rPr>
                        <a:t>Power Electronics</a:t>
                      </a:r>
                    </a:p>
                  </a:txBody>
                  <a:tcPr marL="0" marR="0" marT="0" marB="0" anchor="ctr"/>
                </a:tc>
                <a:tc>
                  <a:txBody>
                    <a:bodyPr/>
                    <a:lstStyle/>
                    <a:p>
                      <a:r>
                        <a:rPr lang="en-US" sz="1500" dirty="0">
                          <a:effectLst/>
                        </a:rPr>
                        <a:t>F</a:t>
                      </a:r>
                    </a:p>
                  </a:txBody>
                  <a:tcPr marL="0" marR="0" marT="0" marB="0" anchor="ctr"/>
                </a:tc>
                <a:tc>
                  <a:txBody>
                    <a:bodyPr/>
                    <a:lstStyle/>
                    <a:p>
                      <a:endParaRPr lang="en-US" sz="1500"/>
                    </a:p>
                  </a:txBody>
                  <a:tcPr marL="0" marR="0" marT="0" marB="0" anchor="ctr"/>
                </a:tc>
                <a:tc>
                  <a:txBody>
                    <a:bodyPr/>
                    <a:lstStyle/>
                    <a:p>
                      <a:r>
                        <a:rPr lang="en-US" sz="1500" dirty="0">
                          <a:effectLst/>
                        </a:rPr>
                        <a:t>ELEC 373</a:t>
                      </a:r>
                    </a:p>
                  </a:txBody>
                  <a:tcPr marL="0" marR="0" marT="0" marB="0" anchor="ctr"/>
                </a:tc>
                <a:tc>
                  <a:txBody>
                    <a:bodyPr/>
                    <a:lstStyle/>
                    <a:p>
                      <a:r>
                        <a:rPr lang="en-US" sz="1500" dirty="0">
                          <a:effectLst/>
                        </a:rPr>
                        <a:t>Computer Networks</a:t>
                      </a:r>
                    </a:p>
                  </a:txBody>
                  <a:tcPr marL="0" marR="0" marT="0" marB="0" anchor="ctr"/>
                </a:tc>
                <a:tc>
                  <a:txBody>
                    <a:bodyPr/>
                    <a:lstStyle/>
                    <a:p>
                      <a:r>
                        <a:rPr lang="en-US" sz="1500" dirty="0">
                          <a:effectLst/>
                        </a:rPr>
                        <a:t>W</a:t>
                      </a:r>
                    </a:p>
                  </a:txBody>
                  <a:tcPr marL="0" marR="0" marT="0" marB="0" anchor="ctr"/>
                </a:tc>
                <a:extLst>
                  <a:ext uri="{0D108BD9-81ED-4DB2-BD59-A6C34878D82A}">
                    <a16:rowId xmlns:a16="http://schemas.microsoft.com/office/drawing/2014/main" val="30737608"/>
                  </a:ext>
                </a:extLst>
              </a:tr>
              <a:tr h="358572">
                <a:tc>
                  <a:txBody>
                    <a:bodyPr/>
                    <a:lstStyle/>
                    <a:p>
                      <a:r>
                        <a:rPr lang="en-US" sz="1500" dirty="0">
                          <a:effectLst/>
                        </a:rPr>
                        <a:t>ELEC 433</a:t>
                      </a:r>
                    </a:p>
                  </a:txBody>
                  <a:tcPr marL="0" marR="0" marT="0" marB="0" anchor="ctr"/>
                </a:tc>
                <a:tc>
                  <a:txBody>
                    <a:bodyPr/>
                    <a:lstStyle/>
                    <a:p>
                      <a:r>
                        <a:rPr lang="en-US" sz="1500" dirty="0">
                          <a:effectLst/>
                        </a:rPr>
                        <a:t>Energy and Power Systems</a:t>
                      </a:r>
                    </a:p>
                  </a:txBody>
                  <a:tcPr marL="0" marR="0" marT="0" marB="0" anchor="ctr"/>
                </a:tc>
                <a:tc>
                  <a:txBody>
                    <a:bodyPr/>
                    <a:lstStyle/>
                    <a:p>
                      <a:r>
                        <a:rPr lang="en-US" sz="1500" dirty="0">
                          <a:effectLst/>
                        </a:rPr>
                        <a:t>F</a:t>
                      </a:r>
                    </a:p>
                  </a:txBody>
                  <a:tcPr marL="0" marR="0" marT="0" marB="0" anchor="ctr"/>
                </a:tc>
                <a:tc>
                  <a:txBody>
                    <a:bodyPr/>
                    <a:lstStyle/>
                    <a:p>
                      <a:endParaRPr lang="en-US" sz="1500"/>
                    </a:p>
                  </a:txBody>
                  <a:tcPr marL="0" marR="0" marT="0" marB="0" anchor="ctr"/>
                </a:tc>
                <a:tc>
                  <a:txBody>
                    <a:bodyPr/>
                    <a:lstStyle/>
                    <a:p>
                      <a:r>
                        <a:rPr lang="en-US" sz="1500" dirty="0">
                          <a:effectLst/>
                        </a:rPr>
                        <a:t>ELEC 374</a:t>
                      </a:r>
                    </a:p>
                  </a:txBody>
                  <a:tcPr marL="0" marR="0" marT="0" marB="0" anchor="ctr"/>
                </a:tc>
                <a:tc>
                  <a:txBody>
                    <a:bodyPr/>
                    <a:lstStyle/>
                    <a:p>
                      <a:r>
                        <a:rPr lang="en-US" sz="1500" dirty="0">
                          <a:effectLst/>
                        </a:rPr>
                        <a:t>Digital Systems Engineering</a:t>
                      </a:r>
                    </a:p>
                  </a:txBody>
                  <a:tcPr marL="0" marR="0" marT="0" marB="0" anchor="ctr"/>
                </a:tc>
                <a:tc>
                  <a:txBody>
                    <a:bodyPr/>
                    <a:lstStyle/>
                    <a:p>
                      <a:r>
                        <a:rPr lang="en-US" sz="1500" dirty="0">
                          <a:effectLst/>
                        </a:rPr>
                        <a:t>W</a:t>
                      </a:r>
                    </a:p>
                  </a:txBody>
                  <a:tcPr marL="0" marR="0" marT="0" marB="0" anchor="ctr"/>
                </a:tc>
                <a:extLst>
                  <a:ext uri="{0D108BD9-81ED-4DB2-BD59-A6C34878D82A}">
                    <a16:rowId xmlns:a16="http://schemas.microsoft.com/office/drawing/2014/main" val="3895501476"/>
                  </a:ext>
                </a:extLst>
              </a:tr>
              <a:tr h="358572">
                <a:tc>
                  <a:txBody>
                    <a:bodyPr/>
                    <a:lstStyle/>
                    <a:p>
                      <a:r>
                        <a:rPr lang="en-US" sz="1500" dirty="0">
                          <a:effectLst/>
                        </a:rPr>
                        <a:t>ELEC 443</a:t>
                      </a:r>
                    </a:p>
                  </a:txBody>
                  <a:tcPr marL="0" marR="0" marT="0" marB="0" anchor="ctr"/>
                </a:tc>
                <a:tc>
                  <a:txBody>
                    <a:bodyPr/>
                    <a:lstStyle/>
                    <a:p>
                      <a:r>
                        <a:rPr lang="en-US" sz="1500" dirty="0">
                          <a:effectLst/>
                        </a:rPr>
                        <a:t>Linear Control Systems</a:t>
                      </a:r>
                    </a:p>
                  </a:txBody>
                  <a:tcPr marL="0" marR="0" marT="0" marB="0" anchor="ctr"/>
                </a:tc>
                <a:tc>
                  <a:txBody>
                    <a:bodyPr/>
                    <a:lstStyle/>
                    <a:p>
                      <a:r>
                        <a:rPr lang="en-US" sz="1500" dirty="0">
                          <a:effectLst/>
                        </a:rPr>
                        <a:t>F</a:t>
                      </a:r>
                    </a:p>
                  </a:txBody>
                  <a:tcPr marL="0" marR="0" marT="0" marB="0" anchor="ctr"/>
                </a:tc>
                <a:tc>
                  <a:txBody>
                    <a:bodyPr/>
                    <a:lstStyle/>
                    <a:p>
                      <a:endParaRPr lang="en-US" sz="1500"/>
                    </a:p>
                  </a:txBody>
                  <a:tcPr marL="0" marR="0" marT="0" marB="0" anchor="ctr"/>
                </a:tc>
                <a:tc>
                  <a:txBody>
                    <a:bodyPr/>
                    <a:lstStyle/>
                    <a:p>
                      <a:r>
                        <a:rPr lang="en-US" sz="1500" dirty="0">
                          <a:effectLst/>
                        </a:rPr>
                        <a:t>ELEC 408</a:t>
                      </a:r>
                    </a:p>
                  </a:txBody>
                  <a:tcPr marL="0" marR="0" marT="0" marB="0" anchor="ctr"/>
                </a:tc>
                <a:tc>
                  <a:txBody>
                    <a:bodyPr/>
                    <a:lstStyle/>
                    <a:p>
                      <a:r>
                        <a:rPr lang="en-US" sz="1500" dirty="0">
                          <a:effectLst/>
                        </a:rPr>
                        <a:t>Biomedical Signal &amp; Image Proc</a:t>
                      </a:r>
                    </a:p>
                  </a:txBody>
                  <a:tcPr marL="0" marR="0" marT="0" marB="0" anchor="ctr"/>
                </a:tc>
                <a:tc>
                  <a:txBody>
                    <a:bodyPr/>
                    <a:lstStyle/>
                    <a:p>
                      <a:r>
                        <a:rPr lang="en-US" sz="1500" dirty="0">
                          <a:effectLst/>
                        </a:rPr>
                        <a:t>W</a:t>
                      </a:r>
                    </a:p>
                  </a:txBody>
                  <a:tcPr marL="0" marR="0" marT="0" marB="0" anchor="ctr"/>
                </a:tc>
                <a:extLst>
                  <a:ext uri="{0D108BD9-81ED-4DB2-BD59-A6C34878D82A}">
                    <a16:rowId xmlns:a16="http://schemas.microsoft.com/office/drawing/2014/main" val="1477154473"/>
                  </a:ext>
                </a:extLst>
              </a:tr>
              <a:tr h="358572">
                <a:tc>
                  <a:txBody>
                    <a:bodyPr/>
                    <a:lstStyle/>
                    <a:p>
                      <a:r>
                        <a:rPr lang="en-US" sz="1500" dirty="0">
                          <a:effectLst/>
                        </a:rPr>
                        <a:t>ELEC 451</a:t>
                      </a:r>
                    </a:p>
                  </a:txBody>
                  <a:tcPr marL="0" marR="0" marT="0" marB="0" anchor="ctr"/>
                </a:tc>
                <a:tc>
                  <a:txBody>
                    <a:bodyPr/>
                    <a:lstStyle/>
                    <a:p>
                      <a:r>
                        <a:rPr lang="en-US" sz="1500" dirty="0">
                          <a:effectLst/>
                        </a:rPr>
                        <a:t>Digital Integrated Circuit Engineering</a:t>
                      </a:r>
                    </a:p>
                  </a:txBody>
                  <a:tcPr marL="0" marR="0" marT="0" marB="0" anchor="ctr"/>
                </a:tc>
                <a:tc>
                  <a:txBody>
                    <a:bodyPr/>
                    <a:lstStyle/>
                    <a:p>
                      <a:r>
                        <a:rPr lang="en-US" sz="1500" dirty="0">
                          <a:effectLst/>
                        </a:rPr>
                        <a:t>F</a:t>
                      </a:r>
                    </a:p>
                  </a:txBody>
                  <a:tcPr marL="0" marR="0" marT="0" marB="0" anchor="ctr"/>
                </a:tc>
                <a:tc>
                  <a:txBody>
                    <a:bodyPr/>
                    <a:lstStyle/>
                    <a:p>
                      <a:endParaRPr lang="en-US" sz="1500"/>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effectLst/>
                        </a:rPr>
                        <a:t>ELEC 421</a:t>
                      </a:r>
                    </a:p>
                  </a:txBody>
                  <a:tcPr marL="0" marR="0" marT="0" marB="0" anchor="ctr"/>
                </a:tc>
                <a:tc>
                  <a:txBody>
                    <a:bodyPr/>
                    <a:lstStyle/>
                    <a:p>
                      <a:r>
                        <a:rPr lang="en-US" sz="1500" dirty="0" smtClean="0">
                          <a:effectLst/>
                        </a:rPr>
                        <a:t>Digital Signal Processing: Filters and Syst.</a:t>
                      </a:r>
                      <a:endParaRPr lang="en-US" sz="1500" dirty="0">
                        <a:effectLst/>
                      </a:endParaRPr>
                    </a:p>
                  </a:txBody>
                  <a:tcPr marL="0" marR="0" marT="0" marB="0" anchor="ctr"/>
                </a:tc>
                <a:tc>
                  <a:txBody>
                    <a:bodyPr/>
                    <a:lstStyle/>
                    <a:p>
                      <a:r>
                        <a:rPr lang="en-US" sz="1500" dirty="0" smtClean="0">
                          <a:effectLst/>
                        </a:rPr>
                        <a:t>W</a:t>
                      </a:r>
                      <a:endParaRPr lang="en-US" sz="1500" dirty="0">
                        <a:effectLst/>
                      </a:endParaRPr>
                    </a:p>
                  </a:txBody>
                  <a:tcPr marL="0" marR="0" marT="0" marB="0" anchor="ctr"/>
                </a:tc>
                <a:extLst>
                  <a:ext uri="{0D108BD9-81ED-4DB2-BD59-A6C34878D82A}">
                    <a16:rowId xmlns:a16="http://schemas.microsoft.com/office/drawing/2014/main" val="3887661227"/>
                  </a:ext>
                </a:extLst>
              </a:tr>
              <a:tr h="358572">
                <a:tc>
                  <a:txBody>
                    <a:bodyPr/>
                    <a:lstStyle/>
                    <a:p>
                      <a:r>
                        <a:rPr lang="en-US" sz="1500" dirty="0">
                          <a:effectLst/>
                        </a:rPr>
                        <a:t>ELEC 457</a:t>
                      </a:r>
                    </a:p>
                  </a:txBody>
                  <a:tcPr marL="0" marR="0" marT="0" marB="0" anchor="ctr"/>
                </a:tc>
                <a:tc>
                  <a:txBody>
                    <a:bodyPr/>
                    <a:lstStyle/>
                    <a:p>
                      <a:r>
                        <a:rPr lang="en-US" sz="1500" dirty="0">
                          <a:effectLst/>
                        </a:rPr>
                        <a:t>Analog Integrated Circuits &amp; Systems</a:t>
                      </a:r>
                    </a:p>
                  </a:txBody>
                  <a:tcPr marL="0" marR="0" marT="0" marB="0" anchor="ctr"/>
                </a:tc>
                <a:tc>
                  <a:txBody>
                    <a:bodyPr/>
                    <a:lstStyle/>
                    <a:p>
                      <a:r>
                        <a:rPr lang="en-US" sz="1500" dirty="0">
                          <a:effectLst/>
                        </a:rPr>
                        <a:t>F</a:t>
                      </a:r>
                    </a:p>
                  </a:txBody>
                  <a:tcPr marL="0" marR="0" marT="0" marB="0" anchor="ctr"/>
                </a:tc>
                <a:tc>
                  <a:txBody>
                    <a:bodyPr/>
                    <a:lstStyle/>
                    <a:p>
                      <a:endParaRPr lang="en-US" sz="1500"/>
                    </a:p>
                  </a:txBody>
                  <a:tcPr marL="0" marR="0" marT="0" marB="0" anchor="ctr"/>
                </a:tc>
                <a:tc>
                  <a:txBody>
                    <a:bodyPr/>
                    <a:lstStyle/>
                    <a:p>
                      <a:r>
                        <a:rPr lang="en-US" sz="1500" dirty="0">
                          <a:effectLst/>
                        </a:rPr>
                        <a:t>ELEC 436</a:t>
                      </a:r>
                    </a:p>
                  </a:txBody>
                  <a:tcPr marL="0" marR="0" marT="0" marB="0" anchor="ctr"/>
                </a:tc>
                <a:tc>
                  <a:txBody>
                    <a:bodyPr/>
                    <a:lstStyle/>
                    <a:p>
                      <a:r>
                        <a:rPr lang="en-US" sz="1500" dirty="0">
                          <a:effectLst/>
                        </a:rPr>
                        <a:t>Electric Machines and Control</a:t>
                      </a:r>
                    </a:p>
                  </a:txBody>
                  <a:tcPr marL="0" marR="0" marT="0" marB="0" anchor="ctr"/>
                </a:tc>
                <a:tc>
                  <a:txBody>
                    <a:bodyPr/>
                    <a:lstStyle/>
                    <a:p>
                      <a:r>
                        <a:rPr lang="en-US" sz="1500" dirty="0">
                          <a:effectLst/>
                        </a:rPr>
                        <a:t>W</a:t>
                      </a:r>
                    </a:p>
                  </a:txBody>
                  <a:tcPr marL="0" marR="0" marT="0" marB="0" anchor="ctr"/>
                </a:tc>
                <a:extLst>
                  <a:ext uri="{0D108BD9-81ED-4DB2-BD59-A6C34878D82A}">
                    <a16:rowId xmlns:a16="http://schemas.microsoft.com/office/drawing/2014/main" val="2634293983"/>
                  </a:ext>
                </a:extLst>
              </a:tr>
              <a:tr h="358572">
                <a:tc>
                  <a:txBody>
                    <a:bodyPr/>
                    <a:lstStyle/>
                    <a:p>
                      <a:r>
                        <a:rPr lang="en-US" sz="1500" dirty="0">
                          <a:effectLst/>
                        </a:rPr>
                        <a:t>ELEC 473</a:t>
                      </a:r>
                    </a:p>
                  </a:txBody>
                  <a:tcPr marL="0" marR="0" marT="0" marB="0" anchor="ctr"/>
                </a:tc>
                <a:tc>
                  <a:txBody>
                    <a:bodyPr/>
                    <a:lstStyle/>
                    <a:p>
                      <a:r>
                        <a:rPr lang="en-US" sz="1500" dirty="0">
                          <a:effectLst/>
                        </a:rPr>
                        <a:t>Cryptography and Network Security</a:t>
                      </a:r>
                    </a:p>
                  </a:txBody>
                  <a:tcPr marL="0" marR="0" marT="0" marB="0" anchor="ctr"/>
                </a:tc>
                <a:tc>
                  <a:txBody>
                    <a:bodyPr/>
                    <a:lstStyle/>
                    <a:p>
                      <a:r>
                        <a:rPr lang="en-US" sz="1500" dirty="0">
                          <a:effectLst/>
                        </a:rPr>
                        <a:t>F</a:t>
                      </a:r>
                    </a:p>
                  </a:txBody>
                  <a:tcPr marL="0" marR="0" marT="0" marB="0" anchor="ctr"/>
                </a:tc>
                <a:tc>
                  <a:txBody>
                    <a:bodyPr/>
                    <a:lstStyle/>
                    <a:p>
                      <a:endParaRPr lang="en-US" sz="1500"/>
                    </a:p>
                  </a:txBody>
                  <a:tcPr marL="0" marR="0" marT="0" marB="0" anchor="ctr"/>
                </a:tc>
                <a:tc>
                  <a:txBody>
                    <a:bodyPr/>
                    <a:lstStyle/>
                    <a:p>
                      <a:r>
                        <a:rPr lang="en-US" sz="1500" dirty="0">
                          <a:effectLst/>
                        </a:rPr>
                        <a:t>ELEC 461</a:t>
                      </a:r>
                    </a:p>
                  </a:txBody>
                  <a:tcPr marL="0" marR="0" marT="0" marB="0" anchor="ctr"/>
                </a:tc>
                <a:tc>
                  <a:txBody>
                    <a:bodyPr/>
                    <a:lstStyle/>
                    <a:p>
                      <a:r>
                        <a:rPr lang="en-US" sz="1500" dirty="0">
                          <a:effectLst/>
                        </a:rPr>
                        <a:t>Digital Communications</a:t>
                      </a:r>
                    </a:p>
                  </a:txBody>
                  <a:tcPr marL="0" marR="0" marT="0" marB="0" anchor="ctr"/>
                </a:tc>
                <a:tc>
                  <a:txBody>
                    <a:bodyPr/>
                    <a:lstStyle/>
                    <a:p>
                      <a:r>
                        <a:rPr lang="en-US" sz="1500" dirty="0">
                          <a:effectLst/>
                        </a:rPr>
                        <a:t>W</a:t>
                      </a:r>
                    </a:p>
                  </a:txBody>
                  <a:tcPr marL="0" marR="0" marT="0" marB="0" anchor="ctr"/>
                </a:tc>
                <a:extLst>
                  <a:ext uri="{0D108BD9-81ED-4DB2-BD59-A6C34878D82A}">
                    <a16:rowId xmlns:a16="http://schemas.microsoft.com/office/drawing/2014/main" val="51179005"/>
                  </a:ext>
                </a:extLst>
              </a:tr>
              <a:tr h="358572">
                <a:tc>
                  <a:txBody>
                    <a:bodyPr/>
                    <a:lstStyle/>
                    <a:p>
                      <a:r>
                        <a:rPr lang="en-US" sz="1500" dirty="0">
                          <a:effectLst/>
                        </a:rPr>
                        <a:t>ELEC 475</a:t>
                      </a:r>
                    </a:p>
                  </a:txBody>
                  <a:tcPr marL="0" marR="0" marT="0" marB="0" anchor="ctr"/>
                </a:tc>
                <a:tc>
                  <a:txBody>
                    <a:bodyPr/>
                    <a:lstStyle/>
                    <a:p>
                      <a:r>
                        <a:rPr lang="en-US" sz="1500" dirty="0">
                          <a:effectLst/>
                        </a:rPr>
                        <a:t>Computer Vision with Deep Learning</a:t>
                      </a:r>
                    </a:p>
                  </a:txBody>
                  <a:tcPr marL="0" marR="0" marT="0" marB="0" anchor="ctr"/>
                </a:tc>
                <a:tc>
                  <a:txBody>
                    <a:bodyPr/>
                    <a:lstStyle/>
                    <a:p>
                      <a:r>
                        <a:rPr lang="en-US" sz="1500" dirty="0">
                          <a:effectLst/>
                        </a:rPr>
                        <a:t>F</a:t>
                      </a:r>
                    </a:p>
                  </a:txBody>
                  <a:tcPr marL="0" marR="0" marT="0" marB="0" anchor="ctr"/>
                </a:tc>
                <a:tc>
                  <a:txBody>
                    <a:bodyPr/>
                    <a:lstStyle/>
                    <a:p>
                      <a:endParaRPr lang="en-US" sz="1500"/>
                    </a:p>
                  </a:txBody>
                  <a:tcPr marL="0" marR="0" marT="0" marB="0" anchor="ctr"/>
                </a:tc>
                <a:tc>
                  <a:txBody>
                    <a:bodyPr/>
                    <a:lstStyle/>
                    <a:p>
                      <a:r>
                        <a:rPr lang="en-US" sz="1500" dirty="0">
                          <a:effectLst/>
                        </a:rPr>
                        <a:t>ELEC 464</a:t>
                      </a:r>
                    </a:p>
                  </a:txBody>
                  <a:tcPr marL="0" marR="0" marT="0" marB="0" anchor="ctr"/>
                </a:tc>
                <a:tc>
                  <a:txBody>
                    <a:bodyPr/>
                    <a:lstStyle/>
                    <a:p>
                      <a:r>
                        <a:rPr lang="en-US" sz="1500" dirty="0">
                          <a:effectLst/>
                        </a:rPr>
                        <a:t>Wireless Communications</a:t>
                      </a:r>
                    </a:p>
                  </a:txBody>
                  <a:tcPr marL="0" marR="0" marT="0" marB="0" anchor="ctr"/>
                </a:tc>
                <a:tc>
                  <a:txBody>
                    <a:bodyPr/>
                    <a:lstStyle/>
                    <a:p>
                      <a:r>
                        <a:rPr lang="en-US" sz="1500" dirty="0">
                          <a:effectLst/>
                        </a:rPr>
                        <a:t>W</a:t>
                      </a:r>
                    </a:p>
                  </a:txBody>
                  <a:tcPr marL="0" marR="0" marT="0" marB="0" anchor="ctr"/>
                </a:tc>
                <a:extLst>
                  <a:ext uri="{0D108BD9-81ED-4DB2-BD59-A6C34878D82A}">
                    <a16:rowId xmlns:a16="http://schemas.microsoft.com/office/drawing/2014/main" val="1424664807"/>
                  </a:ext>
                </a:extLst>
              </a:tr>
              <a:tr h="358572">
                <a:tc>
                  <a:txBody>
                    <a:bodyPr/>
                    <a:lstStyle/>
                    <a:p>
                      <a:r>
                        <a:rPr lang="en-US" sz="1500" dirty="0">
                          <a:effectLst/>
                        </a:rPr>
                        <a:t>ELEC 481</a:t>
                      </a:r>
                    </a:p>
                  </a:txBody>
                  <a:tcPr marL="0" marR="0" marT="0" marB="0" anchor="ctr"/>
                </a:tc>
                <a:tc>
                  <a:txBody>
                    <a:bodyPr/>
                    <a:lstStyle/>
                    <a:p>
                      <a:r>
                        <a:rPr lang="en-US" sz="1500" dirty="0">
                          <a:effectLst/>
                        </a:rPr>
                        <a:t>Applications of Photonics</a:t>
                      </a:r>
                    </a:p>
                  </a:txBody>
                  <a:tcPr marL="0" marR="0" marT="0" marB="0" anchor="ctr"/>
                </a:tc>
                <a:tc>
                  <a:txBody>
                    <a:bodyPr/>
                    <a:lstStyle/>
                    <a:p>
                      <a:r>
                        <a:rPr lang="en-US" sz="1500" dirty="0">
                          <a:effectLst/>
                        </a:rPr>
                        <a:t>F</a:t>
                      </a:r>
                    </a:p>
                  </a:txBody>
                  <a:tcPr marL="0" marR="0" marT="0" marB="0" anchor="ctr"/>
                </a:tc>
                <a:tc>
                  <a:txBody>
                    <a:bodyPr/>
                    <a:lstStyle/>
                    <a:p>
                      <a:endParaRPr lang="en-US" sz="1500"/>
                    </a:p>
                  </a:txBody>
                  <a:tcPr marL="0" marR="0" marT="0" marB="0" anchor="ctr"/>
                </a:tc>
                <a:tc>
                  <a:txBody>
                    <a:bodyPr/>
                    <a:lstStyle/>
                    <a:p>
                      <a:r>
                        <a:rPr lang="en-US" sz="1500" dirty="0">
                          <a:effectLst/>
                        </a:rPr>
                        <a:t>ELEC 470</a:t>
                      </a:r>
                    </a:p>
                  </a:txBody>
                  <a:tcPr marL="0" marR="0" marT="0" marB="0" anchor="ctr"/>
                </a:tc>
                <a:tc>
                  <a:txBody>
                    <a:bodyPr/>
                    <a:lstStyle/>
                    <a:p>
                      <a:r>
                        <a:rPr lang="en-US" sz="1500" dirty="0">
                          <a:effectLst/>
                        </a:rPr>
                        <a:t>Computer System Architecture</a:t>
                      </a:r>
                    </a:p>
                  </a:txBody>
                  <a:tcPr marL="0" marR="0" marT="0" marB="0" anchor="ctr"/>
                </a:tc>
                <a:tc>
                  <a:txBody>
                    <a:bodyPr/>
                    <a:lstStyle/>
                    <a:p>
                      <a:r>
                        <a:rPr lang="en-US" sz="1500" dirty="0">
                          <a:effectLst/>
                        </a:rPr>
                        <a:t>W</a:t>
                      </a:r>
                    </a:p>
                  </a:txBody>
                  <a:tcPr marL="0" marR="0" marT="0" marB="0" anchor="ctr"/>
                </a:tc>
                <a:extLst>
                  <a:ext uri="{0D108BD9-81ED-4DB2-BD59-A6C34878D82A}">
                    <a16:rowId xmlns:a16="http://schemas.microsoft.com/office/drawing/2014/main" val="2008928945"/>
                  </a:ext>
                </a:extLst>
              </a:tr>
              <a:tr h="358572">
                <a:tc>
                  <a:txBody>
                    <a:bodyPr/>
                    <a:lstStyle/>
                    <a:p>
                      <a:endParaRPr lang="en-CA" dirty="0"/>
                    </a:p>
                  </a:txBody>
                  <a:tcPr marL="0" marR="0" marT="0" marB="0" anchor="ctr"/>
                </a:tc>
                <a:tc>
                  <a:txBody>
                    <a:bodyPr/>
                    <a:lstStyle/>
                    <a:p>
                      <a:endParaRPr lang="en-CA" dirty="0"/>
                    </a:p>
                  </a:txBody>
                  <a:tcPr marL="0" marR="0" marT="0" marB="0" anchor="ctr"/>
                </a:tc>
                <a:tc>
                  <a:txBody>
                    <a:bodyPr/>
                    <a:lstStyle/>
                    <a:p>
                      <a:endParaRPr lang="en-US" sz="1500" dirty="0">
                        <a:effectLst/>
                      </a:endParaRPr>
                    </a:p>
                  </a:txBody>
                  <a:tcPr marL="0" marR="0" marT="0" marB="0" anchor="ctr"/>
                </a:tc>
                <a:tc>
                  <a:txBody>
                    <a:bodyPr/>
                    <a:lstStyle/>
                    <a:p>
                      <a:endParaRPr lang="en-US" sz="1500"/>
                    </a:p>
                  </a:txBody>
                  <a:tcPr marL="0" marR="0" marT="0" marB="0" anchor="ctr"/>
                </a:tc>
                <a:tc>
                  <a:txBody>
                    <a:bodyPr/>
                    <a:lstStyle/>
                    <a:p>
                      <a:r>
                        <a:rPr lang="en-US" sz="1500" dirty="0">
                          <a:effectLst/>
                        </a:rPr>
                        <a:t>ELEC 486</a:t>
                      </a:r>
                    </a:p>
                  </a:txBody>
                  <a:tcPr marL="0" marR="0" marT="0" marB="0" anchor="ctr"/>
                </a:tc>
                <a:tc>
                  <a:txBody>
                    <a:bodyPr/>
                    <a:lstStyle/>
                    <a:p>
                      <a:r>
                        <a:rPr lang="en-US" sz="1500" dirty="0">
                          <a:effectLst/>
                        </a:rPr>
                        <a:t>Fiber Optic Communications</a:t>
                      </a:r>
                    </a:p>
                  </a:txBody>
                  <a:tcPr marL="0" marR="0" marT="0" marB="0" anchor="ctr"/>
                </a:tc>
                <a:tc>
                  <a:txBody>
                    <a:bodyPr/>
                    <a:lstStyle/>
                    <a:p>
                      <a:r>
                        <a:rPr lang="en-US" sz="1500" dirty="0">
                          <a:effectLst/>
                        </a:rPr>
                        <a:t>W</a:t>
                      </a:r>
                    </a:p>
                  </a:txBody>
                  <a:tcPr marL="0" marR="0" marT="0" marB="0" anchor="ctr"/>
                </a:tc>
                <a:extLst>
                  <a:ext uri="{0D108BD9-81ED-4DB2-BD59-A6C34878D82A}">
                    <a16:rowId xmlns:a16="http://schemas.microsoft.com/office/drawing/2014/main" val="4068800095"/>
                  </a:ext>
                </a:extLst>
              </a:tr>
              <a:tr h="358572">
                <a:tc>
                  <a:txBody>
                    <a:bodyPr/>
                    <a:lstStyle/>
                    <a:p>
                      <a:endParaRPr lang="en-US" sz="1500" dirty="0">
                        <a:effectLst/>
                      </a:endParaRPr>
                    </a:p>
                  </a:txBody>
                  <a:tcPr marL="0" marR="0" marT="0" marB="0" anchor="ctr"/>
                </a:tc>
                <a:tc>
                  <a:txBody>
                    <a:bodyPr/>
                    <a:lstStyle/>
                    <a:p>
                      <a:endParaRPr lang="en-CA" dirty="0"/>
                    </a:p>
                  </a:txBody>
                  <a:tcPr marL="0" marR="0" marT="0" marB="0" anchor="ctr"/>
                </a:tc>
                <a:tc>
                  <a:txBody>
                    <a:bodyPr/>
                    <a:lstStyle/>
                    <a:p>
                      <a:endParaRPr lang="en-CA" dirty="0"/>
                    </a:p>
                  </a:txBody>
                  <a:tcPr marL="0" marR="0" marT="0" marB="0" anchor="ctr"/>
                </a:tc>
                <a:tc>
                  <a:txBody>
                    <a:bodyPr/>
                    <a:lstStyle/>
                    <a:p>
                      <a:endParaRPr lang="en-US" sz="1500" dirty="0"/>
                    </a:p>
                  </a:txBody>
                  <a:tcPr marL="0" marR="0" marT="0" marB="0" anchor="ctr"/>
                </a:tc>
                <a:tc>
                  <a:txBody>
                    <a:bodyPr/>
                    <a:lstStyle/>
                    <a:p>
                      <a:r>
                        <a:rPr lang="en-US" sz="1500" dirty="0"/>
                        <a:t>MREN 348</a:t>
                      </a:r>
                    </a:p>
                  </a:txBody>
                  <a:tcPr marL="0" marR="0" marT="0" marB="0" anchor="ctr"/>
                </a:tc>
                <a:tc>
                  <a:txBody>
                    <a:bodyPr/>
                    <a:lstStyle/>
                    <a:p>
                      <a:r>
                        <a:rPr lang="en-US" sz="1500" dirty="0">
                          <a:effectLst/>
                        </a:rPr>
                        <a:t>Intro to Robotics</a:t>
                      </a:r>
                    </a:p>
                  </a:txBody>
                  <a:tcPr marL="0" marR="0" marT="0" marB="0" anchor="ctr"/>
                </a:tc>
                <a:tc>
                  <a:txBody>
                    <a:bodyPr/>
                    <a:lstStyle/>
                    <a:p>
                      <a:r>
                        <a:rPr lang="en-US" sz="1500" dirty="0">
                          <a:effectLst/>
                        </a:rPr>
                        <a:t>W</a:t>
                      </a:r>
                    </a:p>
                  </a:txBody>
                  <a:tcPr marL="0" marR="0" marT="0" marB="0" anchor="ctr"/>
                </a:tc>
                <a:extLst>
                  <a:ext uri="{0D108BD9-81ED-4DB2-BD59-A6C34878D82A}">
                    <a16:rowId xmlns:a16="http://schemas.microsoft.com/office/drawing/2014/main" val="150914157"/>
                  </a:ext>
                </a:extLst>
              </a:tr>
            </a:tbl>
          </a:graphicData>
        </a:graphic>
      </p:graphicFrame>
    </p:spTree>
    <p:extLst>
      <p:ext uri="{BB962C8B-B14F-4D97-AF65-F5344CB8AC3E}">
        <p14:creationId xmlns:p14="http://schemas.microsoft.com/office/powerpoint/2010/main" val="1061748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0442E-06A9-D38F-4B32-0F59BF185670}"/>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Design and Research Project Courses</a:t>
            </a:r>
          </a:p>
        </p:txBody>
      </p:sp>
      <p:sp>
        <p:nvSpPr>
          <p:cNvPr id="3" name="Content Placeholder 2">
            <a:extLst>
              <a:ext uri="{FF2B5EF4-FFF2-40B4-BE49-F238E27FC236}">
                <a16:creationId xmlns:a16="http://schemas.microsoft.com/office/drawing/2014/main" id="{E57EC9A5-C879-CA3E-C74E-134A1C5B76FA}"/>
              </a:ext>
            </a:extLst>
          </p:cNvPr>
          <p:cNvSpPr>
            <a:spLocks noGrp="1"/>
          </p:cNvSpPr>
          <p:nvPr>
            <p:ph sz="half" idx="1"/>
          </p:nvPr>
        </p:nvSpPr>
        <p:spPr>
          <a:xfrm>
            <a:off x="599585" y="1442852"/>
            <a:ext cx="10897090" cy="5208319"/>
          </a:xfrm>
        </p:spPr>
        <p:txBody>
          <a:bodyPr vert="horz" lIns="91440" tIns="45720" rIns="91440" bIns="45720" rtlCol="0" anchor="t">
            <a:noAutofit/>
          </a:bodyPr>
          <a:lstStyle/>
          <a:p>
            <a:pPr marL="0" indent="0">
              <a:buNone/>
            </a:pPr>
            <a:r>
              <a:rPr lang="en-US" dirty="0">
                <a:latin typeface="Open Sans"/>
                <a:ea typeface="Open Sans"/>
                <a:cs typeface="Open Sans"/>
              </a:rPr>
              <a:t>ELEC 390 Principles of Design and Development</a:t>
            </a:r>
            <a:endParaRPr lang="en-US" dirty="0"/>
          </a:p>
          <a:p>
            <a:pPr marL="514350" lvl="2">
              <a:buFont typeface="Courier New"/>
              <a:buChar char="o"/>
            </a:pPr>
            <a:r>
              <a:rPr lang="en-US" dirty="0">
                <a:latin typeface="Open Sans"/>
                <a:ea typeface="Open Sans"/>
                <a:cs typeface="Open Sans"/>
              </a:rPr>
              <a:t>ELEC 390 and 490 decoupled;</a:t>
            </a:r>
          </a:p>
          <a:p>
            <a:pPr marL="514350" lvl="2">
              <a:buFont typeface="Courier New"/>
              <a:buChar char="o"/>
            </a:pPr>
            <a:r>
              <a:rPr lang="en-US" dirty="0">
                <a:latin typeface="Open Sans"/>
                <a:ea typeface="Open Sans"/>
                <a:cs typeface="Open Sans"/>
              </a:rPr>
              <a:t>topics in applied design principles, testing, team work, communication; the course is based on data science topics.</a:t>
            </a:r>
          </a:p>
          <a:p>
            <a:pPr marL="0" indent="0">
              <a:buNone/>
            </a:pPr>
            <a:r>
              <a:rPr lang="en-US" dirty="0">
                <a:latin typeface="Open Sans"/>
                <a:ea typeface="Open Sans"/>
                <a:cs typeface="Open Sans"/>
              </a:rPr>
              <a:t>ELEC 490/498 capstone design project courses</a:t>
            </a:r>
            <a:endParaRPr lang="en-US" dirty="0"/>
          </a:p>
          <a:p>
            <a:pPr marL="514350" lvl="1" indent="-285750">
              <a:buFont typeface="Courier New" panose="020B0604020202020204" pitchFamily="34" charset="0"/>
              <a:buChar char="o"/>
            </a:pPr>
            <a:r>
              <a:rPr lang="en-US" dirty="0">
                <a:latin typeface="Open Sans"/>
                <a:ea typeface="Open Sans"/>
                <a:cs typeface="Open Sans"/>
              </a:rPr>
              <a:t>prerequisites: 3rd year core courses incl. ELEC 390</a:t>
            </a:r>
          </a:p>
          <a:p>
            <a:pPr marL="514350" lvl="1" indent="-285750">
              <a:buFont typeface="Courier New" panose="020B0604020202020204" pitchFamily="34" charset="0"/>
              <a:buChar char="o"/>
            </a:pPr>
            <a:r>
              <a:rPr lang="en-US" dirty="0">
                <a:latin typeface="Open Sans"/>
                <a:ea typeface="Open Sans"/>
                <a:cs typeface="Open Sans"/>
              </a:rPr>
              <a:t>instructors and project supervisors</a:t>
            </a:r>
            <a:endParaRPr lang="en-US" dirty="0"/>
          </a:p>
          <a:p>
            <a:pPr marL="514350" lvl="1" indent="-285750">
              <a:buFont typeface="Courier New" panose="020B0604020202020204" pitchFamily="34" charset="0"/>
              <a:buChar char="o"/>
            </a:pPr>
            <a:r>
              <a:rPr lang="en-US" dirty="0">
                <a:latin typeface="Open Sans"/>
                <a:ea typeface="Open Sans"/>
                <a:cs typeface="Open Sans"/>
              </a:rPr>
              <a:t>group of 3 to design/build/document</a:t>
            </a:r>
            <a:endParaRPr lang="en-US" dirty="0"/>
          </a:p>
          <a:p>
            <a:pPr marL="0" lvl="1" indent="0">
              <a:buNone/>
            </a:pPr>
            <a:r>
              <a:rPr lang="en-US" dirty="0">
                <a:latin typeface="Open Sans"/>
                <a:ea typeface="Open Sans"/>
                <a:cs typeface="Open Sans"/>
                <a:hlinkClick r:id="rId2"/>
              </a:rPr>
              <a:t>ELEC 497 Research project</a:t>
            </a:r>
            <a:r>
              <a:rPr lang="en-US" dirty="0">
                <a:latin typeface="Open Sans"/>
                <a:ea typeface="Open Sans"/>
                <a:cs typeface="Open Sans"/>
              </a:rPr>
              <a:t> (available to 4th year students)</a:t>
            </a:r>
          </a:p>
          <a:p>
            <a:pPr marL="514350" lvl="1" indent="-285750">
              <a:buFont typeface="Courier New" panose="020B0604020202020204" pitchFamily="34" charset="0"/>
              <a:buChar char="o"/>
            </a:pPr>
            <a:r>
              <a:rPr lang="en-US" dirty="0">
                <a:latin typeface="Open Sans"/>
                <a:ea typeface="Open Sans"/>
                <a:cs typeface="Open Sans"/>
              </a:rPr>
              <a:t>For those with an interest in exploring in depth some technical area in a more independently-driven research study</a:t>
            </a:r>
          </a:p>
        </p:txBody>
      </p:sp>
    </p:spTree>
    <p:extLst>
      <p:ext uri="{BB962C8B-B14F-4D97-AF65-F5344CB8AC3E}">
        <p14:creationId xmlns:p14="http://schemas.microsoft.com/office/powerpoint/2010/main" val="2724508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4315C-CA0C-A67B-C738-AE2DC5C260A6}"/>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Complementary Studies Program Requirement</a:t>
            </a:r>
          </a:p>
        </p:txBody>
      </p:sp>
      <p:sp>
        <p:nvSpPr>
          <p:cNvPr id="3" name="Content Placeholder 2">
            <a:extLst>
              <a:ext uri="{FF2B5EF4-FFF2-40B4-BE49-F238E27FC236}">
                <a16:creationId xmlns:a16="http://schemas.microsoft.com/office/drawing/2014/main" id="{F419084E-E847-E926-20B7-61178E8CF01E}"/>
              </a:ext>
            </a:extLst>
          </p:cNvPr>
          <p:cNvSpPr>
            <a:spLocks noGrp="1"/>
          </p:cNvSpPr>
          <p:nvPr>
            <p:ph sz="half" idx="1"/>
          </p:nvPr>
        </p:nvSpPr>
        <p:spPr/>
        <p:txBody>
          <a:bodyPr vert="horz" lIns="91440" tIns="45720" rIns="91440" bIns="45720" rtlCol="0" anchor="t">
            <a:noAutofit/>
          </a:bodyPr>
          <a:lstStyle/>
          <a:p>
            <a:pPr marL="0" indent="0">
              <a:buNone/>
            </a:pPr>
            <a:r>
              <a:rPr lang="en-US" dirty="0">
                <a:latin typeface="Open Sans"/>
                <a:ea typeface="Open Sans"/>
                <a:cs typeface="Open Sans"/>
                <a:hlinkClick r:id="rId2"/>
              </a:rPr>
              <a:t>Complementary Studies </a:t>
            </a:r>
            <a:r>
              <a:rPr lang="en-US" dirty="0">
                <a:latin typeface="Open Sans"/>
                <a:ea typeface="Open Sans"/>
                <a:cs typeface="Open Sans"/>
              </a:rPr>
              <a:t>– not Innovation Stream </a:t>
            </a:r>
            <a:endParaRPr lang="en-US" dirty="0"/>
          </a:p>
          <a:p>
            <a:pPr lvl="2"/>
            <a:r>
              <a:rPr lang="en-US" dirty="0">
                <a:latin typeface="Open Sans"/>
                <a:ea typeface="Open Sans"/>
                <a:cs typeface="Open Sans"/>
              </a:rPr>
              <a:t>Must have a total of </a:t>
            </a:r>
            <a:r>
              <a:rPr lang="en-US" dirty="0">
                <a:solidFill>
                  <a:srgbClr val="C00000"/>
                </a:solidFill>
                <a:latin typeface="Open Sans SemiBold"/>
                <a:ea typeface="Open Sans SemiBold"/>
                <a:cs typeface="Open Sans SemiBold"/>
              </a:rPr>
              <a:t>9 credits </a:t>
            </a:r>
            <a:r>
              <a:rPr lang="en-US" dirty="0">
                <a:latin typeface="Open Sans"/>
                <a:ea typeface="Open Sans"/>
                <a:cs typeface="Open Sans"/>
              </a:rPr>
              <a:t>(108 units) of CS: </a:t>
            </a:r>
            <a:endParaRPr lang="en-US" dirty="0"/>
          </a:p>
          <a:p>
            <a:pPr lvl="4"/>
            <a:r>
              <a:rPr lang="en-US" sz="1600" dirty="0">
                <a:solidFill>
                  <a:srgbClr val="C00000"/>
                </a:solidFill>
                <a:latin typeface="Open Sans SemiBold"/>
                <a:ea typeface="Open Sans SemiBold"/>
                <a:cs typeface="Open Sans SemiBold"/>
              </a:rPr>
              <a:t>1 course (or 3 credits) </a:t>
            </a:r>
            <a:r>
              <a:rPr lang="en-US" sz="1600" dirty="0">
                <a:latin typeface="Open Sans"/>
                <a:ea typeface="Open Sans"/>
                <a:cs typeface="Open Sans"/>
              </a:rPr>
              <a:t>must be from </a:t>
            </a:r>
            <a:r>
              <a:rPr lang="en-US" sz="1600" dirty="0">
                <a:solidFill>
                  <a:srgbClr val="C00000"/>
                </a:solidFill>
                <a:latin typeface="Open Sans SemiBold"/>
                <a:ea typeface="Open Sans SemiBold"/>
                <a:cs typeface="Open Sans SemiBold"/>
              </a:rPr>
              <a:t>List A</a:t>
            </a:r>
            <a:r>
              <a:rPr lang="en-US" sz="1600" dirty="0">
                <a:latin typeface="Open Sans"/>
                <a:ea typeface="Open Sans"/>
                <a:cs typeface="Open Sans"/>
              </a:rPr>
              <a:t> (Humanities and Social Sciences)</a:t>
            </a:r>
          </a:p>
          <a:p>
            <a:pPr lvl="4"/>
            <a:r>
              <a:rPr lang="en-US" sz="1600" dirty="0">
                <a:latin typeface="Open Sans"/>
                <a:ea typeface="Open Sans"/>
                <a:cs typeface="Open Sans"/>
              </a:rPr>
              <a:t>Remaining 2 courses (or 6 credits) can be from List A or List B </a:t>
            </a:r>
            <a:endParaRPr lang="en-US" sz="1600" dirty="0"/>
          </a:p>
          <a:p>
            <a:pPr lvl="2"/>
            <a:r>
              <a:rPr lang="en-US" dirty="0">
                <a:latin typeface="Open Sans"/>
                <a:ea typeface="Open Sans"/>
                <a:cs typeface="Open Sans"/>
              </a:rPr>
              <a:t>Typically take 1 CS course in each of 2</a:t>
            </a:r>
            <a:r>
              <a:rPr lang="en-US" baseline="30000" dirty="0">
                <a:latin typeface="Open Sans"/>
                <a:ea typeface="Open Sans"/>
                <a:cs typeface="Open Sans"/>
              </a:rPr>
              <a:t>nd</a:t>
            </a:r>
            <a:r>
              <a:rPr lang="en-US" dirty="0">
                <a:latin typeface="Open Sans"/>
                <a:ea typeface="Open Sans"/>
                <a:cs typeface="Open Sans"/>
              </a:rPr>
              <a:t>, 3</a:t>
            </a:r>
            <a:r>
              <a:rPr lang="en-US" baseline="30000" dirty="0">
                <a:latin typeface="Open Sans"/>
                <a:ea typeface="Open Sans"/>
                <a:cs typeface="Open Sans"/>
              </a:rPr>
              <a:t>rd</a:t>
            </a:r>
            <a:r>
              <a:rPr lang="en-US" dirty="0">
                <a:latin typeface="Open Sans"/>
                <a:ea typeface="Open Sans"/>
                <a:cs typeface="Open Sans"/>
              </a:rPr>
              <a:t>, and 4</a:t>
            </a:r>
            <a:r>
              <a:rPr lang="en-US" baseline="30000" dirty="0">
                <a:latin typeface="Open Sans"/>
                <a:ea typeface="Open Sans"/>
                <a:cs typeface="Open Sans"/>
              </a:rPr>
              <a:t>th</a:t>
            </a:r>
            <a:r>
              <a:rPr lang="en-US" dirty="0">
                <a:latin typeface="Open Sans"/>
                <a:ea typeface="Open Sans"/>
                <a:cs typeface="Open Sans"/>
              </a:rPr>
              <a:t> year, but whenever it can fit into schedule is fine (e.g., PSYC100 is 6 credits and goes fall and winter);</a:t>
            </a:r>
          </a:p>
          <a:p>
            <a:pPr lvl="2"/>
            <a:r>
              <a:rPr lang="en-US" dirty="0">
                <a:latin typeface="Open Sans"/>
                <a:ea typeface="Open Sans"/>
                <a:cs typeface="Open Sans"/>
              </a:rPr>
              <a:t>Some CS courses are available online (see Arts and Science ONLINE, SSB online, LAW online etc.) </a:t>
            </a:r>
            <a:endParaRPr lang="en-US" dirty="0"/>
          </a:p>
        </p:txBody>
      </p:sp>
    </p:spTree>
    <p:extLst>
      <p:ext uri="{BB962C8B-B14F-4D97-AF65-F5344CB8AC3E}">
        <p14:creationId xmlns:p14="http://schemas.microsoft.com/office/powerpoint/2010/main" val="341071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35987-03FA-A912-C2CA-0D2CA04030AD}"/>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Innovation Stream: Business &amp; Complementary Studies</a:t>
            </a:r>
          </a:p>
        </p:txBody>
      </p:sp>
      <p:graphicFrame>
        <p:nvGraphicFramePr>
          <p:cNvPr id="4" name="Table 4">
            <a:extLst>
              <a:ext uri="{FF2B5EF4-FFF2-40B4-BE49-F238E27FC236}">
                <a16:creationId xmlns:a16="http://schemas.microsoft.com/office/drawing/2014/main" id="{2C9A8864-ADB4-30D1-EAD1-EF0A461829B4}"/>
              </a:ext>
            </a:extLst>
          </p:cNvPr>
          <p:cNvGraphicFramePr>
            <a:graphicFrameLocks noGrp="1"/>
          </p:cNvGraphicFramePr>
          <p:nvPr>
            <p:extLst>
              <p:ext uri="{D42A27DB-BD31-4B8C-83A1-F6EECF244321}">
                <p14:modId xmlns:p14="http://schemas.microsoft.com/office/powerpoint/2010/main" val="1759784793"/>
              </p:ext>
            </p:extLst>
          </p:nvPr>
        </p:nvGraphicFramePr>
        <p:xfrm>
          <a:off x="1365250" y="1605491"/>
          <a:ext cx="8997950" cy="4480560"/>
        </p:xfrm>
        <a:graphic>
          <a:graphicData uri="http://schemas.openxmlformats.org/drawingml/2006/table">
            <a:tbl>
              <a:tblPr firstRow="1" bandRow="1">
                <a:tableStyleId>{5940675A-B579-460E-94D1-54222C63F5DA}</a:tableStyleId>
              </a:tblPr>
              <a:tblGrid>
                <a:gridCol w="1883946">
                  <a:extLst>
                    <a:ext uri="{9D8B030D-6E8A-4147-A177-3AD203B41FA5}">
                      <a16:colId xmlns:a16="http://schemas.microsoft.com/office/drawing/2014/main" val="4241692450"/>
                    </a:ext>
                  </a:extLst>
                </a:gridCol>
                <a:gridCol w="7114004">
                  <a:extLst>
                    <a:ext uri="{9D8B030D-6E8A-4147-A177-3AD203B41FA5}">
                      <a16:colId xmlns:a16="http://schemas.microsoft.com/office/drawing/2014/main" val="1176631058"/>
                    </a:ext>
                  </a:extLst>
                </a:gridCol>
              </a:tblGrid>
              <a:tr h="370840">
                <a:tc>
                  <a:txBody>
                    <a:bodyPr/>
                    <a:lstStyle/>
                    <a:p>
                      <a:pPr algn="ctr">
                        <a:spcBef>
                          <a:spcPts val="0"/>
                        </a:spcBef>
                        <a:spcAft>
                          <a:spcPts val="1200"/>
                        </a:spcAft>
                      </a:pPr>
                      <a:endParaRPr lang="en-US">
                        <a:latin typeface="Open Sans" pitchFamily="2" charset="0"/>
                        <a:ea typeface="Open Sans" pitchFamily="2" charset="0"/>
                        <a:cs typeface="Open Sans" pitchFamily="2" charset="0"/>
                      </a:endParaRPr>
                    </a:p>
                    <a:p>
                      <a:pPr algn="ctr">
                        <a:spcBef>
                          <a:spcPts val="0"/>
                        </a:spcBef>
                        <a:spcAft>
                          <a:spcPts val="1200"/>
                        </a:spcAft>
                      </a:pPr>
                      <a:r>
                        <a:rPr lang="en-US" b="1">
                          <a:latin typeface="Open Sans" pitchFamily="2" charset="0"/>
                          <a:ea typeface="Open Sans" pitchFamily="2" charset="0"/>
                          <a:cs typeface="Open Sans" pitchFamily="2" charset="0"/>
                        </a:rPr>
                        <a:t>2</a:t>
                      </a:r>
                      <a:r>
                        <a:rPr lang="en-US" b="1" baseline="30000">
                          <a:latin typeface="Open Sans" pitchFamily="2" charset="0"/>
                          <a:ea typeface="Open Sans" pitchFamily="2" charset="0"/>
                          <a:cs typeface="Open Sans" pitchFamily="2" charset="0"/>
                        </a:rPr>
                        <a:t>nd</a:t>
                      </a:r>
                      <a:r>
                        <a:rPr lang="en-US" b="1">
                          <a:latin typeface="Open Sans" pitchFamily="2" charset="0"/>
                          <a:ea typeface="Open Sans" pitchFamily="2" charset="0"/>
                          <a:cs typeface="Open Sans" pitchFamily="2" charset="0"/>
                        </a:rPr>
                        <a:t> Year</a:t>
                      </a:r>
                    </a:p>
                  </a:txBody>
                  <a:tcPr/>
                </a:tc>
                <a:tc>
                  <a:txBody>
                    <a:bodyPr/>
                    <a:lstStyle/>
                    <a:p>
                      <a:pPr>
                        <a:spcBef>
                          <a:spcPts val="0"/>
                        </a:spcBef>
                        <a:spcAft>
                          <a:spcPts val="1200"/>
                        </a:spcAft>
                      </a:pPr>
                      <a:endParaRPr lang="en-US">
                        <a:latin typeface="Open Sans" pitchFamily="2" charset="0"/>
                        <a:ea typeface="Open Sans" pitchFamily="2" charset="0"/>
                        <a:cs typeface="Open Sans" pitchFamily="2" charset="0"/>
                      </a:endParaRPr>
                    </a:p>
                    <a:p>
                      <a:pPr>
                        <a:spcBef>
                          <a:spcPts val="0"/>
                        </a:spcBef>
                        <a:spcAft>
                          <a:spcPts val="1200"/>
                        </a:spcAft>
                      </a:pPr>
                      <a:r>
                        <a:rPr lang="en-US">
                          <a:latin typeface="Open Sans" pitchFamily="2" charset="0"/>
                          <a:ea typeface="Open Sans" pitchFamily="2" charset="0"/>
                          <a:cs typeface="Open Sans" pitchFamily="2" charset="0"/>
                        </a:rPr>
                        <a:t>COMM 201 – Introduction to Business for Entrepreneurs | F</a:t>
                      </a:r>
                    </a:p>
                    <a:p>
                      <a:pPr>
                        <a:spcBef>
                          <a:spcPts val="0"/>
                        </a:spcBef>
                        <a:spcAft>
                          <a:spcPts val="1200"/>
                        </a:spcAft>
                      </a:pPr>
                      <a:endParaRPr lang="en-US">
                        <a:latin typeface="Open Sans" pitchFamily="2" charset="0"/>
                        <a:ea typeface="Open Sans" pitchFamily="2" charset="0"/>
                        <a:cs typeface="Open Sans" pitchFamily="2" charset="0"/>
                      </a:endParaRPr>
                    </a:p>
                  </a:txBody>
                  <a:tcPr/>
                </a:tc>
                <a:extLst>
                  <a:ext uri="{0D108BD9-81ED-4DB2-BD59-A6C34878D82A}">
                    <a16:rowId xmlns:a16="http://schemas.microsoft.com/office/drawing/2014/main" val="3169808536"/>
                  </a:ext>
                </a:extLst>
              </a:tr>
              <a:tr h="370840">
                <a:tc>
                  <a:txBody>
                    <a:bodyPr/>
                    <a:lstStyle/>
                    <a:p>
                      <a:pPr>
                        <a:spcBef>
                          <a:spcPts val="0"/>
                        </a:spcBef>
                        <a:spcAft>
                          <a:spcPts val="1200"/>
                        </a:spcAft>
                      </a:pPr>
                      <a:endParaRPr lang="en-US">
                        <a:latin typeface="Open Sans" pitchFamily="2" charset="0"/>
                        <a:ea typeface="Open Sans" pitchFamily="2" charset="0"/>
                        <a:cs typeface="Open Sans" pitchFamily="2" charset="0"/>
                      </a:endParaRPr>
                    </a:p>
                    <a:p>
                      <a:pPr algn="ctr">
                        <a:spcBef>
                          <a:spcPts val="0"/>
                        </a:spcBef>
                        <a:spcAft>
                          <a:spcPts val="1200"/>
                        </a:spcAft>
                      </a:pPr>
                      <a:endParaRPr lang="en-US">
                        <a:latin typeface="Open Sans" pitchFamily="2" charset="0"/>
                        <a:ea typeface="Open Sans" pitchFamily="2" charset="0"/>
                        <a:cs typeface="Open Sans" pitchFamily="2" charset="0"/>
                      </a:endParaRPr>
                    </a:p>
                    <a:p>
                      <a:pPr algn="ctr">
                        <a:spcBef>
                          <a:spcPts val="0"/>
                        </a:spcBef>
                        <a:spcAft>
                          <a:spcPts val="1200"/>
                        </a:spcAft>
                      </a:pPr>
                      <a:r>
                        <a:rPr lang="en-US" b="1">
                          <a:latin typeface="Open Sans" pitchFamily="2" charset="0"/>
                          <a:ea typeface="Open Sans" pitchFamily="2" charset="0"/>
                          <a:cs typeface="Open Sans" pitchFamily="2" charset="0"/>
                        </a:rPr>
                        <a:t>3</a:t>
                      </a:r>
                      <a:r>
                        <a:rPr lang="en-US" b="1" baseline="30000">
                          <a:latin typeface="Open Sans" pitchFamily="2" charset="0"/>
                          <a:ea typeface="Open Sans" pitchFamily="2" charset="0"/>
                          <a:cs typeface="Open Sans" pitchFamily="2" charset="0"/>
                        </a:rPr>
                        <a:t>rd</a:t>
                      </a:r>
                      <a:r>
                        <a:rPr lang="en-US" b="1">
                          <a:latin typeface="Open Sans" pitchFamily="2" charset="0"/>
                          <a:ea typeface="Open Sans" pitchFamily="2" charset="0"/>
                          <a:cs typeface="Open Sans" pitchFamily="2" charset="0"/>
                        </a:rPr>
                        <a:t> Year</a:t>
                      </a:r>
                    </a:p>
                  </a:txBody>
                  <a:tcPr/>
                </a:tc>
                <a:tc>
                  <a:txBody>
                    <a:bodyPr/>
                    <a:lstStyle/>
                    <a:p>
                      <a:pPr>
                        <a:spcBef>
                          <a:spcPts val="600"/>
                        </a:spcBef>
                        <a:spcAft>
                          <a:spcPts val="0"/>
                        </a:spcAft>
                      </a:pPr>
                      <a:r>
                        <a:rPr lang="en-US">
                          <a:latin typeface="Open Sans" pitchFamily="2" charset="0"/>
                          <a:ea typeface="Open Sans" pitchFamily="2" charset="0"/>
                          <a:cs typeface="Open Sans" pitchFamily="2" charset="0"/>
                        </a:rPr>
                        <a:t>COMM 301 – Funding New Ventures | F </a:t>
                      </a:r>
                    </a:p>
                    <a:p>
                      <a:pPr>
                        <a:spcBef>
                          <a:spcPts val="600"/>
                        </a:spcBef>
                        <a:spcAft>
                          <a:spcPts val="0"/>
                        </a:spcAft>
                      </a:pPr>
                      <a:endParaRPr lang="en-US">
                        <a:latin typeface="Open Sans" pitchFamily="2" charset="0"/>
                        <a:ea typeface="Open Sans" pitchFamily="2" charset="0"/>
                        <a:cs typeface="Open Sans" pitchFamily="2" charset="0"/>
                      </a:endParaRPr>
                    </a:p>
                    <a:p>
                      <a:pPr>
                        <a:spcBef>
                          <a:spcPts val="600"/>
                        </a:spcBef>
                        <a:spcAft>
                          <a:spcPts val="0"/>
                        </a:spcAft>
                      </a:pPr>
                      <a:r>
                        <a:rPr lang="en-US">
                          <a:latin typeface="Open Sans" pitchFamily="2" charset="0"/>
                          <a:ea typeface="Open Sans" pitchFamily="2" charset="0"/>
                          <a:cs typeface="Open Sans" pitchFamily="2" charset="0"/>
                        </a:rPr>
                        <a:t>COMM 302 – Launching New Ventures | W</a:t>
                      </a:r>
                    </a:p>
                    <a:p>
                      <a:pPr>
                        <a:spcBef>
                          <a:spcPts val="600"/>
                        </a:spcBef>
                        <a:spcAft>
                          <a:spcPts val="0"/>
                        </a:spcAft>
                      </a:pPr>
                      <a:endParaRPr lang="en-US">
                        <a:latin typeface="Open Sans" pitchFamily="2" charset="0"/>
                        <a:ea typeface="Open Sans" pitchFamily="2" charset="0"/>
                        <a:cs typeface="Open Sans" pitchFamily="2" charset="0"/>
                      </a:endParaRPr>
                    </a:p>
                    <a:p>
                      <a:pPr>
                        <a:spcBef>
                          <a:spcPts val="600"/>
                        </a:spcBef>
                        <a:spcAft>
                          <a:spcPts val="0"/>
                        </a:spcAft>
                      </a:pPr>
                      <a:r>
                        <a:rPr lang="en-US">
                          <a:latin typeface="Open Sans" pitchFamily="2" charset="0"/>
                          <a:ea typeface="Open Sans" pitchFamily="2" charset="0"/>
                          <a:cs typeface="Open Sans" pitchFamily="2" charset="0"/>
                        </a:rPr>
                        <a:t>List “A” Complementary Studies Course | F/W/S</a:t>
                      </a:r>
                    </a:p>
                    <a:p>
                      <a:pPr>
                        <a:spcBef>
                          <a:spcPts val="0"/>
                        </a:spcBef>
                        <a:spcAft>
                          <a:spcPts val="1200"/>
                        </a:spcAft>
                      </a:pPr>
                      <a:endParaRPr lang="en-US">
                        <a:latin typeface="Open Sans" pitchFamily="2" charset="0"/>
                        <a:ea typeface="Open Sans" pitchFamily="2" charset="0"/>
                        <a:cs typeface="Open Sans" pitchFamily="2" charset="0"/>
                      </a:endParaRPr>
                    </a:p>
                  </a:txBody>
                  <a:tcPr/>
                </a:tc>
                <a:extLst>
                  <a:ext uri="{0D108BD9-81ED-4DB2-BD59-A6C34878D82A}">
                    <a16:rowId xmlns:a16="http://schemas.microsoft.com/office/drawing/2014/main" val="2570359442"/>
                  </a:ext>
                </a:extLst>
              </a:tr>
              <a:tr h="370840">
                <a:tc>
                  <a:txBody>
                    <a:bodyPr/>
                    <a:lstStyle/>
                    <a:p>
                      <a:pPr>
                        <a:spcBef>
                          <a:spcPts val="0"/>
                        </a:spcBef>
                        <a:spcAft>
                          <a:spcPts val="1200"/>
                        </a:spcAft>
                      </a:pPr>
                      <a:endParaRPr lang="en-US">
                        <a:latin typeface="Open Sans" pitchFamily="2" charset="0"/>
                        <a:ea typeface="Open Sans" pitchFamily="2" charset="0"/>
                        <a:cs typeface="Open Sans" pitchFamily="2" charset="0"/>
                      </a:endParaRPr>
                    </a:p>
                    <a:p>
                      <a:pPr algn="ctr">
                        <a:spcBef>
                          <a:spcPts val="0"/>
                        </a:spcBef>
                        <a:spcAft>
                          <a:spcPts val="1200"/>
                        </a:spcAft>
                      </a:pPr>
                      <a:r>
                        <a:rPr lang="en-US" b="1">
                          <a:latin typeface="Open Sans" pitchFamily="2" charset="0"/>
                          <a:ea typeface="Open Sans" pitchFamily="2" charset="0"/>
                          <a:cs typeface="Open Sans" pitchFamily="2" charset="0"/>
                        </a:rPr>
                        <a:t>4</a:t>
                      </a:r>
                      <a:r>
                        <a:rPr lang="en-US" b="1" baseline="30000">
                          <a:latin typeface="Open Sans" pitchFamily="2" charset="0"/>
                          <a:ea typeface="Open Sans" pitchFamily="2" charset="0"/>
                          <a:cs typeface="Open Sans" pitchFamily="2" charset="0"/>
                        </a:rPr>
                        <a:t>th</a:t>
                      </a:r>
                      <a:r>
                        <a:rPr lang="en-US" b="1">
                          <a:latin typeface="Open Sans" pitchFamily="2" charset="0"/>
                          <a:ea typeface="Open Sans" pitchFamily="2" charset="0"/>
                          <a:cs typeface="Open Sans" pitchFamily="2" charset="0"/>
                        </a:rPr>
                        <a:t> Year</a:t>
                      </a:r>
                    </a:p>
                  </a:txBody>
                  <a:tcPr/>
                </a:tc>
                <a:tc>
                  <a:txBody>
                    <a:bodyPr/>
                    <a:lstStyle/>
                    <a:p>
                      <a:pPr>
                        <a:spcBef>
                          <a:spcPts val="0"/>
                        </a:spcBef>
                        <a:spcAft>
                          <a:spcPts val="1200"/>
                        </a:spcAft>
                      </a:pPr>
                      <a:endParaRPr lang="en-US">
                        <a:latin typeface="Open Sans" pitchFamily="2" charset="0"/>
                        <a:ea typeface="Open Sans" pitchFamily="2" charset="0"/>
                        <a:cs typeface="Open Sans" pitchFamily="2" charset="0"/>
                      </a:endParaRPr>
                    </a:p>
                    <a:p>
                      <a:pPr>
                        <a:spcBef>
                          <a:spcPts val="0"/>
                        </a:spcBef>
                        <a:spcAft>
                          <a:spcPts val="1200"/>
                        </a:spcAft>
                      </a:pPr>
                      <a:r>
                        <a:rPr lang="en-US">
                          <a:latin typeface="Open Sans" pitchFamily="2" charset="0"/>
                          <a:ea typeface="Open Sans" pitchFamily="2" charset="0"/>
                          <a:cs typeface="Open Sans" pitchFamily="2" charset="0"/>
                        </a:rPr>
                        <a:t>COMM 405 – New Business Development | F </a:t>
                      </a:r>
                    </a:p>
                    <a:p>
                      <a:pPr>
                        <a:spcBef>
                          <a:spcPts val="0"/>
                        </a:spcBef>
                        <a:spcAft>
                          <a:spcPts val="1200"/>
                        </a:spcAft>
                      </a:pPr>
                      <a:endParaRPr lang="en-US">
                        <a:latin typeface="Open Sans" pitchFamily="2" charset="0"/>
                        <a:ea typeface="Open Sans" pitchFamily="2" charset="0"/>
                        <a:cs typeface="Open Sans" pitchFamily="2" charset="0"/>
                      </a:endParaRPr>
                    </a:p>
                  </a:txBody>
                  <a:tcPr/>
                </a:tc>
                <a:extLst>
                  <a:ext uri="{0D108BD9-81ED-4DB2-BD59-A6C34878D82A}">
                    <a16:rowId xmlns:a16="http://schemas.microsoft.com/office/drawing/2014/main" val="1195573639"/>
                  </a:ext>
                </a:extLst>
              </a:tr>
            </a:tbl>
          </a:graphicData>
        </a:graphic>
      </p:graphicFrame>
      <p:sp>
        <p:nvSpPr>
          <p:cNvPr id="5" name="TextBox 4">
            <a:extLst>
              <a:ext uri="{FF2B5EF4-FFF2-40B4-BE49-F238E27FC236}">
                <a16:creationId xmlns:a16="http://schemas.microsoft.com/office/drawing/2014/main" id="{B4877DFB-918F-4408-AFDA-915EDCBD4582}"/>
              </a:ext>
            </a:extLst>
          </p:cNvPr>
          <p:cNvSpPr txBox="1"/>
          <p:nvPr/>
        </p:nvSpPr>
        <p:spPr>
          <a:xfrm>
            <a:off x="3028950" y="6238875"/>
            <a:ext cx="5114925" cy="400110"/>
          </a:xfrm>
          <a:prstGeom prst="rect">
            <a:avLst/>
          </a:prstGeom>
          <a:noFill/>
        </p:spPr>
        <p:txBody>
          <a:bodyPr wrap="square" rtlCol="0">
            <a:spAutoFit/>
          </a:bodyPr>
          <a:lstStyle/>
          <a:p>
            <a:pPr algn="ctr"/>
            <a:r>
              <a:rPr lang="en-US" sz="2000" err="1">
                <a:solidFill>
                  <a:srgbClr val="002451"/>
                </a:solidFill>
                <a:latin typeface="Open Sans SemiBold" pitchFamily="2" charset="0"/>
                <a:ea typeface="Open Sans SemiBold" pitchFamily="2" charset="0"/>
                <a:cs typeface="Open Sans SemiBold" pitchFamily="2" charset="0"/>
              </a:rPr>
              <a:t>ECEi</a:t>
            </a:r>
            <a:r>
              <a:rPr lang="en-US" sz="2000">
                <a:solidFill>
                  <a:srgbClr val="002451"/>
                </a:solidFill>
                <a:latin typeface="Open Sans SemiBold" pitchFamily="2" charset="0"/>
                <a:ea typeface="Open Sans SemiBold" pitchFamily="2" charset="0"/>
                <a:cs typeface="Open Sans SemiBold" pitchFamily="2" charset="0"/>
              </a:rPr>
              <a:t>: No reduction in technical content </a:t>
            </a:r>
          </a:p>
        </p:txBody>
      </p:sp>
    </p:spTree>
    <p:extLst>
      <p:ext uri="{BB962C8B-B14F-4D97-AF65-F5344CB8AC3E}">
        <p14:creationId xmlns:p14="http://schemas.microsoft.com/office/powerpoint/2010/main" val="1365511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ECD23-761E-AAFA-B337-22F79E9AC92B}"/>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ECE Advisors</a:t>
            </a:r>
          </a:p>
        </p:txBody>
      </p:sp>
      <p:sp>
        <p:nvSpPr>
          <p:cNvPr id="3" name="Content Placeholder 2">
            <a:extLst>
              <a:ext uri="{FF2B5EF4-FFF2-40B4-BE49-F238E27FC236}">
                <a16:creationId xmlns:a16="http://schemas.microsoft.com/office/drawing/2014/main" id="{81CBDB2D-D141-2B63-2A28-CB84FD0F484C}"/>
              </a:ext>
            </a:extLst>
          </p:cNvPr>
          <p:cNvSpPr>
            <a:spLocks noGrp="1"/>
          </p:cNvSpPr>
          <p:nvPr>
            <p:ph sz="half" idx="1"/>
          </p:nvPr>
        </p:nvSpPr>
        <p:spPr/>
        <p:txBody>
          <a:bodyPr vert="horz" lIns="91440" tIns="45720" rIns="91440" bIns="45720" rtlCol="0" anchor="t">
            <a:noAutofit/>
          </a:bodyPr>
          <a:lstStyle/>
          <a:p>
            <a:r>
              <a:rPr lang="en-US" dirty="0">
                <a:latin typeface="Open Sans"/>
                <a:ea typeface="Open Sans"/>
                <a:cs typeface="Open Sans"/>
              </a:rPr>
              <a:t>ECE UG Assistants (WLH-416)</a:t>
            </a:r>
            <a:endParaRPr lang="en-US" dirty="0"/>
          </a:p>
          <a:p>
            <a:pPr lvl="2">
              <a:spcAft>
                <a:spcPts val="0"/>
              </a:spcAft>
            </a:pPr>
            <a:r>
              <a:rPr lang="en-US" dirty="0">
                <a:latin typeface="Open Sans"/>
                <a:ea typeface="Open Sans"/>
                <a:cs typeface="Open Sans"/>
              </a:rPr>
              <a:t>Irina Pavich (</a:t>
            </a:r>
            <a:r>
              <a:rPr lang="en-US" dirty="0">
                <a:latin typeface="Open Sans"/>
                <a:ea typeface="Open Sans"/>
                <a:cs typeface="Open Sans"/>
                <a:hlinkClick r:id="rId2"/>
              </a:rPr>
              <a:t>irina.pavich@queensu.ca</a:t>
            </a:r>
            <a:r>
              <a:rPr lang="en-US" dirty="0">
                <a:latin typeface="Open Sans"/>
                <a:ea typeface="Open Sans"/>
                <a:cs typeface="Open Sans"/>
              </a:rPr>
              <a:t>), Last Names </a:t>
            </a:r>
            <a:r>
              <a:rPr lang="en-US" b="1" dirty="0">
                <a:latin typeface="Open Sans"/>
                <a:ea typeface="Open Sans"/>
                <a:cs typeface="Open Sans"/>
              </a:rPr>
              <a:t>A – L</a:t>
            </a:r>
            <a:r>
              <a:rPr lang="en-US" dirty="0">
                <a:latin typeface="Open Sans"/>
                <a:ea typeface="Open Sans"/>
                <a:cs typeface="Open Sans"/>
              </a:rPr>
              <a:t>;</a:t>
            </a:r>
            <a:endParaRPr lang="en-US" dirty="0"/>
          </a:p>
          <a:p>
            <a:pPr lvl="2">
              <a:spcAft>
                <a:spcPts val="600"/>
              </a:spcAft>
            </a:pPr>
            <a:r>
              <a:rPr lang="en-US" dirty="0">
                <a:latin typeface="Open Sans"/>
                <a:ea typeface="Open Sans"/>
                <a:cs typeface="Open Sans"/>
              </a:rPr>
              <a:t>Jazmine Battle (</a:t>
            </a:r>
            <a:r>
              <a:rPr lang="en-US" dirty="0">
                <a:latin typeface="Open Sans"/>
                <a:ea typeface="Open Sans"/>
                <a:cs typeface="Open Sans"/>
                <a:hlinkClick r:id="rId3"/>
              </a:rPr>
              <a:t>j.battle@queensu.ca</a:t>
            </a:r>
            <a:r>
              <a:rPr lang="en-US" dirty="0">
                <a:latin typeface="Open Sans"/>
                <a:ea typeface="Open Sans"/>
                <a:cs typeface="Open Sans"/>
              </a:rPr>
              <a:t>), Last Names </a:t>
            </a:r>
            <a:r>
              <a:rPr lang="en-US" b="1" dirty="0">
                <a:latin typeface="Open Sans"/>
                <a:ea typeface="Open Sans"/>
                <a:cs typeface="Open Sans"/>
              </a:rPr>
              <a:t>M – Z;</a:t>
            </a:r>
            <a:endParaRPr lang="en-US" i="1" dirty="0"/>
          </a:p>
          <a:p>
            <a:pPr>
              <a:spcAft>
                <a:spcPts val="600"/>
              </a:spcAft>
            </a:pPr>
            <a:r>
              <a:rPr lang="en-US" dirty="0"/>
              <a:t>EE Undergraduate Chair:</a:t>
            </a:r>
          </a:p>
          <a:p>
            <a:pPr lvl="2"/>
            <a:r>
              <a:rPr lang="en-US" dirty="0"/>
              <a:t>Prof. Il-Min Kim (</a:t>
            </a:r>
            <a:r>
              <a:rPr lang="en-US" dirty="0">
                <a:hlinkClick r:id="rId4"/>
              </a:rPr>
              <a:t>eeugradchair@queensu.ca</a:t>
            </a:r>
            <a:r>
              <a:rPr lang="en-US" dirty="0"/>
              <a:t>) </a:t>
            </a:r>
          </a:p>
          <a:p>
            <a:r>
              <a:rPr lang="en-US" dirty="0"/>
              <a:t>CE Undergraduate Chair:</a:t>
            </a:r>
          </a:p>
          <a:p>
            <a:pPr lvl="2"/>
            <a:r>
              <a:rPr lang="en-US" dirty="0"/>
              <a:t>Prof. Jianbing Ni (</a:t>
            </a:r>
            <a:r>
              <a:rPr lang="en-US" dirty="0">
                <a:hlinkClick r:id="rId5"/>
              </a:rPr>
              <a:t>ceugradchair@queensu.ca</a:t>
            </a:r>
            <a:r>
              <a:rPr lang="en-US" dirty="0"/>
              <a:t>) </a:t>
            </a:r>
          </a:p>
          <a:p>
            <a:r>
              <a:rPr lang="en-US" dirty="0"/>
              <a:t>UG Program Advisors </a:t>
            </a:r>
            <a:r>
              <a:rPr lang="en-US" dirty="0">
                <a:hlinkClick r:id="rId6"/>
              </a:rPr>
              <a:t>https://www.ece.queensu.ca/undergraduate/contacts.html</a:t>
            </a:r>
            <a:endParaRPr lang="en-US" dirty="0"/>
          </a:p>
          <a:p>
            <a:pPr lvl="2">
              <a:spcAft>
                <a:spcPts val="0"/>
              </a:spcAft>
            </a:pPr>
            <a:r>
              <a:rPr lang="en-US" dirty="0"/>
              <a:t>FEAS Exchange Program/Transfer: Prof. Brian Frank </a:t>
            </a:r>
          </a:p>
        </p:txBody>
      </p:sp>
    </p:spTree>
    <p:extLst>
      <p:ext uri="{BB962C8B-B14F-4D97-AF65-F5344CB8AC3E}">
        <p14:creationId xmlns:p14="http://schemas.microsoft.com/office/powerpoint/2010/main" val="661077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32BB9-A1B1-FF03-5509-23364424348F}"/>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STREAMS – Flexibility </a:t>
            </a:r>
          </a:p>
        </p:txBody>
      </p:sp>
      <p:sp>
        <p:nvSpPr>
          <p:cNvPr id="3" name="Content Placeholder 2">
            <a:extLst>
              <a:ext uri="{FF2B5EF4-FFF2-40B4-BE49-F238E27FC236}">
                <a16:creationId xmlns:a16="http://schemas.microsoft.com/office/drawing/2014/main" id="{3DDDB5E9-16A3-67A7-544C-99AD941C1665}"/>
              </a:ext>
            </a:extLst>
          </p:cNvPr>
          <p:cNvSpPr>
            <a:spLocks noGrp="1"/>
          </p:cNvSpPr>
          <p:nvPr>
            <p:ph sz="half" idx="1"/>
          </p:nvPr>
        </p:nvSpPr>
        <p:spPr/>
        <p:txBody>
          <a:bodyPr vert="horz" lIns="91440" tIns="45720" rIns="91440" bIns="45720" rtlCol="0" anchor="t">
            <a:noAutofit/>
          </a:bodyPr>
          <a:lstStyle/>
          <a:p>
            <a:r>
              <a:rPr lang="en-US" dirty="0">
                <a:latin typeface="Open Sans"/>
                <a:ea typeface="Open Sans"/>
                <a:cs typeface="Open Sans"/>
              </a:rPr>
              <a:t>ECE with </a:t>
            </a:r>
            <a:r>
              <a:rPr lang="en-US" dirty="0">
                <a:solidFill>
                  <a:srgbClr val="C00000"/>
                </a:solidFill>
                <a:latin typeface="Open Sans"/>
                <a:ea typeface="Open Sans"/>
                <a:cs typeface="Open Sans"/>
              </a:rPr>
              <a:t>streams</a:t>
            </a:r>
            <a:r>
              <a:rPr lang="en-US" dirty="0">
                <a:latin typeface="Open Sans"/>
                <a:ea typeface="Open Sans"/>
                <a:cs typeface="Open Sans"/>
              </a:rPr>
              <a:t> instead of options </a:t>
            </a:r>
            <a:endParaRPr lang="en-US" dirty="0"/>
          </a:p>
          <a:p>
            <a:pPr lvl="3"/>
            <a:r>
              <a:rPr lang="en-US" dirty="0">
                <a:latin typeface="Open Sans"/>
                <a:ea typeface="Open Sans"/>
                <a:cs typeface="Open Sans"/>
              </a:rPr>
              <a:t>Suggested streams give a coherent set of courses in a particular area, e.g., mechatronics. Use interest and passion as your guide;</a:t>
            </a:r>
          </a:p>
          <a:p>
            <a:pPr lvl="3"/>
            <a:r>
              <a:rPr lang="en-US" dirty="0">
                <a:latin typeface="Open Sans"/>
                <a:ea typeface="Open Sans"/>
                <a:cs typeface="Open Sans"/>
              </a:rPr>
              <a:t>Streams provide primary and secondary course suggestions; primary courses are essential for a given concentration;</a:t>
            </a:r>
          </a:p>
          <a:p>
            <a:pPr lvl="3"/>
            <a:r>
              <a:rPr lang="en-US" dirty="0">
                <a:latin typeface="Open Sans"/>
                <a:ea typeface="Open Sans"/>
                <a:cs typeface="Open Sans"/>
              </a:rPr>
              <a:t>Streams allow you to mix and match as you wish and provide larger number of courses to choose from</a:t>
            </a:r>
            <a:r>
              <a:rPr lang="en-US" dirty="0" smtClean="0">
                <a:latin typeface="Open Sans"/>
                <a:ea typeface="Open Sans"/>
                <a:cs typeface="Open Sans"/>
              </a:rPr>
              <a:t>;</a:t>
            </a:r>
          </a:p>
          <a:p>
            <a:pPr lvl="2"/>
            <a:endParaRPr lang="en-US" dirty="0">
              <a:latin typeface="Open Sans"/>
              <a:ea typeface="Open Sans"/>
              <a:cs typeface="Open Sans"/>
            </a:endParaRPr>
          </a:p>
        </p:txBody>
      </p:sp>
      <p:graphicFrame>
        <p:nvGraphicFramePr>
          <p:cNvPr id="4" name="Table 3"/>
          <p:cNvGraphicFramePr>
            <a:graphicFrameLocks noGrp="1"/>
          </p:cNvGraphicFramePr>
          <p:nvPr>
            <p:extLst>
              <p:ext uri="{D42A27DB-BD31-4B8C-83A1-F6EECF244321}">
                <p14:modId xmlns:p14="http://schemas.microsoft.com/office/powerpoint/2010/main" val="3505336614"/>
              </p:ext>
            </p:extLst>
          </p:nvPr>
        </p:nvGraphicFramePr>
        <p:xfrm>
          <a:off x="764928" y="3771901"/>
          <a:ext cx="10401302" cy="2834640"/>
        </p:xfrm>
        <a:graphic>
          <a:graphicData uri="http://schemas.openxmlformats.org/drawingml/2006/table">
            <a:tbl>
              <a:tblPr firstRow="1" bandRow="1">
                <a:tableStyleId>{5C22544A-7EE6-4342-B048-85BDC9FD1C3A}</a:tableStyleId>
              </a:tblPr>
              <a:tblGrid>
                <a:gridCol w="5200651">
                  <a:extLst>
                    <a:ext uri="{9D8B030D-6E8A-4147-A177-3AD203B41FA5}">
                      <a16:colId xmlns:a16="http://schemas.microsoft.com/office/drawing/2014/main" val="1841973712"/>
                    </a:ext>
                  </a:extLst>
                </a:gridCol>
                <a:gridCol w="5200651">
                  <a:extLst>
                    <a:ext uri="{9D8B030D-6E8A-4147-A177-3AD203B41FA5}">
                      <a16:colId xmlns:a16="http://schemas.microsoft.com/office/drawing/2014/main" val="1278398378"/>
                    </a:ext>
                  </a:extLst>
                </a:gridCol>
              </a:tblGrid>
              <a:tr h="2787161">
                <a:tc>
                  <a:txBody>
                    <a:bodyPr/>
                    <a:lstStyle/>
                    <a:p>
                      <a:pPr marL="0" indent="0">
                        <a:buNone/>
                      </a:pPr>
                      <a:r>
                        <a:rPr lang="en-US" dirty="0" smtClean="0">
                          <a:hlinkClick r:id="rId2"/>
                        </a:rPr>
                        <a:t>Streams of Specialization for Elective Courses in Computer Engineering </a:t>
                      </a:r>
                      <a:endParaRPr lang="en-US" dirty="0" smtClean="0"/>
                    </a:p>
                    <a:p>
                      <a:pPr lvl="1"/>
                      <a:r>
                        <a:rPr lang="en-US" dirty="0" smtClean="0"/>
                        <a:t>Computer Hardware</a:t>
                      </a:r>
                    </a:p>
                    <a:p>
                      <a:pPr lvl="1"/>
                      <a:r>
                        <a:rPr lang="en-US" dirty="0" smtClean="0"/>
                        <a:t>Computer Systems</a:t>
                      </a:r>
                    </a:p>
                    <a:p>
                      <a:pPr lvl="1"/>
                      <a:r>
                        <a:rPr lang="en-US" dirty="0" smtClean="0"/>
                        <a:t>Software Engineering</a:t>
                      </a:r>
                    </a:p>
                    <a:p>
                      <a:pPr lvl="1"/>
                      <a:r>
                        <a:rPr lang="en-US" dirty="0" smtClean="0"/>
                        <a:t>Mechatronics</a:t>
                      </a:r>
                    </a:p>
                    <a:p>
                      <a:pPr lvl="1"/>
                      <a:r>
                        <a:rPr lang="en-US" dirty="0" smtClean="0"/>
                        <a:t>Artificial Intelligence</a:t>
                      </a:r>
                    </a:p>
                    <a:p>
                      <a:endParaRPr lang="en-CA" dirty="0"/>
                    </a:p>
                  </a:txBody>
                  <a:tcPr/>
                </a:tc>
                <a:tc>
                  <a:txBody>
                    <a:bodyPr/>
                    <a:lstStyle/>
                    <a:p>
                      <a:pPr marL="0" indent="0">
                        <a:buNone/>
                      </a:pPr>
                      <a:r>
                        <a:rPr lang="en-US" dirty="0" smtClean="0">
                          <a:hlinkClick r:id="rId3"/>
                        </a:rPr>
                        <a:t>Streams of Specialization for Elective Courses in Electrical Engineering </a:t>
                      </a:r>
                      <a:endParaRPr lang="en-US" dirty="0" smtClean="0"/>
                    </a:p>
                    <a:p>
                      <a:r>
                        <a:rPr lang="en-US" dirty="0" smtClean="0"/>
                        <a:t>Biomedical Engineering</a:t>
                      </a:r>
                    </a:p>
                    <a:p>
                      <a:r>
                        <a:rPr lang="en-US" dirty="0" smtClean="0"/>
                        <a:t>Communications and Signal Processing</a:t>
                      </a:r>
                    </a:p>
                    <a:p>
                      <a:r>
                        <a:rPr lang="en-US" dirty="0" smtClean="0"/>
                        <a:t>Communication Systems and Networks</a:t>
                      </a:r>
                    </a:p>
                    <a:p>
                      <a:r>
                        <a:rPr lang="en-US" dirty="0" smtClean="0"/>
                        <a:t>Microelectronics and Photonics</a:t>
                      </a:r>
                    </a:p>
                    <a:p>
                      <a:r>
                        <a:rPr lang="en-US" dirty="0" smtClean="0"/>
                        <a:t>Mechatronics</a:t>
                      </a:r>
                    </a:p>
                    <a:p>
                      <a:r>
                        <a:rPr lang="en-US" dirty="0" smtClean="0"/>
                        <a:t>Power Electronics and Systems</a:t>
                      </a:r>
                    </a:p>
                    <a:p>
                      <a:r>
                        <a:rPr lang="en-US" dirty="0" smtClean="0"/>
                        <a:t>Robotics and Control </a:t>
                      </a:r>
                    </a:p>
                    <a:p>
                      <a:endParaRPr lang="en-CA" dirty="0"/>
                    </a:p>
                  </a:txBody>
                  <a:tcPr/>
                </a:tc>
                <a:extLst>
                  <a:ext uri="{0D108BD9-81ED-4DB2-BD59-A6C34878D82A}">
                    <a16:rowId xmlns:a16="http://schemas.microsoft.com/office/drawing/2014/main" val="600817787"/>
                  </a:ext>
                </a:extLst>
              </a:tr>
            </a:tbl>
          </a:graphicData>
        </a:graphic>
      </p:graphicFrame>
    </p:spTree>
    <p:extLst>
      <p:ext uri="{BB962C8B-B14F-4D97-AF65-F5344CB8AC3E}">
        <p14:creationId xmlns:p14="http://schemas.microsoft.com/office/powerpoint/2010/main" val="1238796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F29B3-3675-2B42-DEFF-F26D916B3979}"/>
              </a:ext>
            </a:extLst>
          </p:cNvPr>
          <p:cNvSpPr>
            <a:spLocks noGrp="1"/>
          </p:cNvSpPr>
          <p:nvPr>
            <p:ph type="title"/>
          </p:nvPr>
        </p:nvSpPr>
        <p:spPr/>
        <p:txBody>
          <a:bodyPr/>
          <a:lstStyle/>
          <a:p>
            <a:r>
              <a:rPr lang="en-US" dirty="0">
                <a:latin typeface="Open Sans ExtraBold"/>
                <a:ea typeface="Open Sans ExtraBold"/>
                <a:cs typeface="Open Sans ExtraBold"/>
              </a:rPr>
              <a:t>Exclusions </a:t>
            </a:r>
            <a:r>
              <a:rPr lang="en-US" dirty="0">
                <a:solidFill>
                  <a:srgbClr val="B90D30"/>
                </a:solidFill>
                <a:latin typeface="Open Sans ExtraBold"/>
                <a:ea typeface="Open Sans ExtraBold"/>
                <a:cs typeface="Open Sans ExtraBold"/>
              </a:rPr>
              <a:t>- </a:t>
            </a:r>
            <a:r>
              <a:rPr lang="en-US" sz="2200" b="0" dirty="0">
                <a:solidFill>
                  <a:schemeClr val="tx1"/>
                </a:solidFill>
                <a:latin typeface="Open Sans"/>
                <a:ea typeface="Open Sans ExtraBold"/>
                <a:cs typeface="Open Sans ExtraBold"/>
              </a:rPr>
              <a:t>only one course counts towards the degree requirements </a:t>
            </a:r>
            <a:endParaRPr lang="en-US" sz="2200" b="0" dirty="0">
              <a:solidFill>
                <a:schemeClr val="tx1"/>
              </a:solidFill>
              <a:latin typeface="Open Sans"/>
              <a:ea typeface="Open Sans ExtraBold" pitchFamily="2" charset="0"/>
              <a:cs typeface="Open Sans ExtraBold" pitchFamily="2" charset="0"/>
            </a:endParaRPr>
          </a:p>
        </p:txBody>
      </p:sp>
      <p:sp>
        <p:nvSpPr>
          <p:cNvPr id="3" name="Content Placeholder 2">
            <a:extLst>
              <a:ext uri="{FF2B5EF4-FFF2-40B4-BE49-F238E27FC236}">
                <a16:creationId xmlns:a16="http://schemas.microsoft.com/office/drawing/2014/main" id="{471F614E-36F5-08CE-A5E9-76D665A24C2A}"/>
              </a:ext>
            </a:extLst>
          </p:cNvPr>
          <p:cNvSpPr>
            <a:spLocks noGrp="1"/>
          </p:cNvSpPr>
          <p:nvPr>
            <p:ph sz="half" idx="1"/>
          </p:nvPr>
        </p:nvSpPr>
        <p:spPr>
          <a:xfrm>
            <a:off x="599585" y="1442852"/>
            <a:ext cx="10897090" cy="5064628"/>
          </a:xfrm>
        </p:spPr>
        <p:txBody>
          <a:bodyPr vert="horz" lIns="91440" tIns="45720" rIns="91440" bIns="45720" rtlCol="0" anchor="t">
            <a:noAutofit/>
          </a:bodyPr>
          <a:lstStyle/>
          <a:p>
            <a:pPr marL="0" indent="0" algn="ctr">
              <a:buNone/>
            </a:pPr>
            <a:r>
              <a:rPr lang="en-US" dirty="0">
                <a:latin typeface="Open Sans SemiBold"/>
                <a:ea typeface="Open Sans SemiBold"/>
                <a:cs typeface="Open Sans SemiBold"/>
              </a:rPr>
              <a:t>ELEC 425 Machine Learning (List A TE) and CMPE 452 Neural Networks (List B TE)</a:t>
            </a:r>
          </a:p>
          <a:p>
            <a:pPr marL="0" indent="0">
              <a:lnSpc>
                <a:spcPct val="100000"/>
              </a:lnSpc>
              <a:spcAft>
                <a:spcPts val="0"/>
              </a:spcAft>
              <a:buNone/>
            </a:pPr>
            <a:r>
              <a:rPr lang="en-US" sz="1400" dirty="0">
                <a:solidFill>
                  <a:srgbClr val="B90E31"/>
                </a:solidFill>
                <a:latin typeface="Open Sans SemiBold"/>
                <a:ea typeface="Open Sans SemiBold"/>
                <a:cs typeface="Open Sans SemiBold"/>
              </a:rPr>
              <a:t>ELEC 425 Machine Learning and Deep Learning  F|3.5</a:t>
            </a:r>
          </a:p>
          <a:p>
            <a:pPr marL="0" indent="0">
              <a:lnSpc>
                <a:spcPct val="100000"/>
              </a:lnSpc>
              <a:spcAft>
                <a:spcPts val="0"/>
              </a:spcAft>
              <a:buNone/>
            </a:pPr>
            <a:r>
              <a:rPr lang="en-US" sz="1400" dirty="0">
                <a:latin typeface="Open Sans"/>
                <a:ea typeface="Open Sans"/>
                <a:cs typeface="Open Sans"/>
              </a:rPr>
              <a:t>Lecture:3</a:t>
            </a:r>
          </a:p>
          <a:p>
            <a:pPr marL="0" indent="0">
              <a:lnSpc>
                <a:spcPct val="100000"/>
              </a:lnSpc>
              <a:spcAft>
                <a:spcPts val="0"/>
              </a:spcAft>
              <a:buNone/>
            </a:pPr>
            <a:r>
              <a:rPr lang="en-US" sz="1400" dirty="0">
                <a:latin typeface="Open Sans"/>
                <a:ea typeface="Open Sans"/>
                <a:cs typeface="Open Sans"/>
              </a:rPr>
              <a:t>Lab: 0.25</a:t>
            </a:r>
          </a:p>
          <a:p>
            <a:pPr marL="0" indent="0">
              <a:lnSpc>
                <a:spcPct val="100000"/>
              </a:lnSpc>
              <a:spcAft>
                <a:spcPts val="0"/>
              </a:spcAft>
              <a:buNone/>
            </a:pPr>
            <a:r>
              <a:rPr lang="en-US" sz="1400" dirty="0">
                <a:latin typeface="Open Sans"/>
                <a:ea typeface="Open Sans"/>
                <a:cs typeface="Open Sans"/>
              </a:rPr>
              <a:t>Tutorial: 0.25</a:t>
            </a:r>
          </a:p>
          <a:p>
            <a:pPr marL="0" indent="0">
              <a:lnSpc>
                <a:spcPct val="100000"/>
              </a:lnSpc>
              <a:spcAft>
                <a:spcPts val="0"/>
              </a:spcAft>
              <a:buNone/>
            </a:pPr>
            <a:r>
              <a:rPr lang="en-US" sz="1400" dirty="0">
                <a:latin typeface="Open Sans"/>
                <a:ea typeface="Open Sans"/>
                <a:cs typeface="Open Sans"/>
              </a:rPr>
              <a:t>Supervised and unsupervised machine learning methods for regression, classification, clustering, and time series modeling. Methods of fitting models. The problem of overfitting and techniques for addressing it. Deep learning and neural network models. Processes for how to refine/implement/test applications of machine/deep learning algorithms.</a:t>
            </a:r>
          </a:p>
          <a:p>
            <a:pPr marL="0" indent="0">
              <a:lnSpc>
                <a:spcPct val="100000"/>
              </a:lnSpc>
              <a:spcAft>
                <a:spcPts val="0"/>
              </a:spcAft>
              <a:buNone/>
            </a:pPr>
            <a:endParaRPr lang="en-US" sz="1400"/>
          </a:p>
          <a:p>
            <a:pPr marL="0" indent="0">
              <a:lnSpc>
                <a:spcPct val="100000"/>
              </a:lnSpc>
              <a:spcAft>
                <a:spcPts val="0"/>
              </a:spcAft>
              <a:buNone/>
            </a:pPr>
            <a:r>
              <a:rPr lang="en-US" sz="1400" b="1" dirty="0">
                <a:latin typeface="Open Sans"/>
                <a:ea typeface="Open Sans"/>
                <a:cs typeface="Open Sans"/>
              </a:rPr>
              <a:t>Academic Units</a:t>
            </a:r>
            <a:r>
              <a:rPr lang="en-US" sz="1400" dirty="0"/>
              <a:t/>
            </a:r>
            <a:br>
              <a:rPr lang="en-US" sz="1400" dirty="0"/>
            </a:br>
            <a:r>
              <a:rPr lang="en-US" sz="1400" dirty="0">
                <a:latin typeface="Open Sans"/>
                <a:ea typeface="Open Sans"/>
                <a:cs typeface="Open Sans"/>
              </a:rPr>
              <a:t>Mathematics 11</a:t>
            </a:r>
          </a:p>
          <a:p>
            <a:pPr marL="0" indent="0">
              <a:lnSpc>
                <a:spcPct val="100000"/>
              </a:lnSpc>
              <a:spcAft>
                <a:spcPts val="0"/>
              </a:spcAft>
              <a:buNone/>
            </a:pPr>
            <a:r>
              <a:rPr lang="en-US" sz="1400" dirty="0">
                <a:latin typeface="Open Sans"/>
                <a:ea typeface="Open Sans"/>
                <a:cs typeface="Open Sans"/>
              </a:rPr>
              <a:t>Natural Sciences 0 </a:t>
            </a:r>
            <a:endParaRPr lang="en-US" sz="1400" dirty="0"/>
          </a:p>
          <a:p>
            <a:pPr marL="0" indent="0">
              <a:lnSpc>
                <a:spcPct val="100000"/>
              </a:lnSpc>
              <a:spcAft>
                <a:spcPts val="0"/>
              </a:spcAft>
              <a:buNone/>
            </a:pPr>
            <a:r>
              <a:rPr lang="en-US" sz="1400" dirty="0">
                <a:latin typeface="Open Sans"/>
                <a:ea typeface="Open Sans"/>
                <a:cs typeface="Open Sans"/>
              </a:rPr>
              <a:t>Complementary Studies 0</a:t>
            </a:r>
          </a:p>
          <a:p>
            <a:pPr marL="0" indent="0">
              <a:lnSpc>
                <a:spcPct val="100000"/>
              </a:lnSpc>
              <a:spcAft>
                <a:spcPts val="0"/>
              </a:spcAft>
              <a:buNone/>
            </a:pPr>
            <a:r>
              <a:rPr lang="en-US" sz="1400" dirty="0">
                <a:latin typeface="Open Sans"/>
                <a:ea typeface="Open Sans"/>
                <a:cs typeface="Open Sans"/>
              </a:rPr>
              <a:t>Engineering Science 20</a:t>
            </a:r>
          </a:p>
          <a:p>
            <a:pPr marL="0" indent="0">
              <a:lnSpc>
                <a:spcPct val="100000"/>
              </a:lnSpc>
              <a:spcAft>
                <a:spcPts val="0"/>
              </a:spcAft>
              <a:buNone/>
            </a:pPr>
            <a:r>
              <a:rPr lang="en-US" sz="1400" dirty="0">
                <a:latin typeface="Open Sans"/>
                <a:ea typeface="Open Sans"/>
                <a:cs typeface="Open Sans"/>
              </a:rPr>
              <a:t>Engineering Design 11</a:t>
            </a:r>
          </a:p>
          <a:p>
            <a:pPr marL="0" indent="0">
              <a:lnSpc>
                <a:spcPct val="100000"/>
              </a:lnSpc>
              <a:spcAft>
                <a:spcPts val="0"/>
              </a:spcAft>
              <a:buNone/>
            </a:pPr>
            <a:endParaRPr lang="en-US" sz="1400"/>
          </a:p>
          <a:p>
            <a:pPr marL="0" indent="0">
              <a:lnSpc>
                <a:spcPct val="100000"/>
              </a:lnSpc>
              <a:spcAft>
                <a:spcPts val="0"/>
              </a:spcAft>
              <a:buNone/>
            </a:pPr>
            <a:r>
              <a:rPr lang="en-US" sz="1400" dirty="0">
                <a:latin typeface="Open Sans"/>
                <a:ea typeface="Open Sans"/>
                <a:cs typeface="Open Sans"/>
              </a:rPr>
              <a:t>PREREQUISITE(S): ELEC 278 or CISC 235, ELEC 326 or permission of the instructor</a:t>
            </a:r>
          </a:p>
          <a:p>
            <a:pPr marL="0" indent="0">
              <a:lnSpc>
                <a:spcPct val="100000"/>
              </a:lnSpc>
              <a:spcAft>
                <a:spcPts val="0"/>
              </a:spcAft>
              <a:buNone/>
            </a:pPr>
            <a:r>
              <a:rPr lang="en-US" sz="1400" dirty="0">
                <a:latin typeface="Open Sans"/>
                <a:ea typeface="Open Sans"/>
                <a:cs typeface="Open Sans"/>
              </a:rPr>
              <a:t>EXCLUSION(S): </a:t>
            </a:r>
            <a:r>
              <a:rPr lang="en-US" sz="1400" dirty="0">
                <a:highlight>
                  <a:srgbClr val="FFFF00"/>
                </a:highlight>
                <a:latin typeface="Open Sans"/>
                <a:ea typeface="Open Sans"/>
                <a:cs typeface="Open Sans"/>
              </a:rPr>
              <a:t>CMPE452 Neural and Genetic Computing</a:t>
            </a:r>
          </a:p>
          <a:p>
            <a:pPr marL="0" indent="0">
              <a:lnSpc>
                <a:spcPct val="100000"/>
              </a:lnSpc>
              <a:spcAft>
                <a:spcPts val="0"/>
              </a:spcAft>
              <a:buNone/>
            </a:pPr>
            <a:endParaRPr lang="en-US" sz="1400"/>
          </a:p>
          <a:p>
            <a:pPr marL="0" indent="0">
              <a:lnSpc>
                <a:spcPct val="100000"/>
              </a:lnSpc>
              <a:spcAft>
                <a:spcPts val="0"/>
              </a:spcAft>
              <a:buNone/>
            </a:pPr>
            <a:endParaRPr lang="en-US" sz="1400" dirty="0">
              <a:latin typeface="Open Sans"/>
              <a:ea typeface="Open Sans"/>
              <a:cs typeface="Open Sans"/>
            </a:endParaRPr>
          </a:p>
          <a:p>
            <a:pPr marL="0" indent="0">
              <a:lnSpc>
                <a:spcPct val="100000"/>
              </a:lnSpc>
              <a:spcAft>
                <a:spcPts val="0"/>
              </a:spcAft>
              <a:buNone/>
            </a:pPr>
            <a:r>
              <a:rPr lang="en-US" sz="1400" b="1" dirty="0">
                <a:latin typeface="Open Sans"/>
                <a:ea typeface="Open Sans"/>
                <a:cs typeface="Open Sans"/>
              </a:rPr>
              <a:t>ELEC 474</a:t>
            </a:r>
            <a:r>
              <a:rPr lang="en-US" sz="1400" dirty="0">
                <a:latin typeface="Open Sans"/>
                <a:ea typeface="Open Sans"/>
                <a:cs typeface="Open Sans"/>
              </a:rPr>
              <a:t> Machine Vision (List A TE) and </a:t>
            </a:r>
            <a:r>
              <a:rPr lang="en-US" sz="1400" b="1" dirty="0">
                <a:latin typeface="Open Sans"/>
                <a:ea typeface="Open Sans"/>
                <a:cs typeface="Open Sans"/>
              </a:rPr>
              <a:t>CMPE 457</a:t>
            </a:r>
            <a:r>
              <a:rPr lang="en-US" sz="1400" dirty="0">
                <a:latin typeface="Open Sans"/>
                <a:ea typeface="Open Sans"/>
                <a:cs typeface="Open Sans"/>
              </a:rPr>
              <a:t> Image Processing &amp; Computer Vision (List B TE)</a:t>
            </a:r>
          </a:p>
        </p:txBody>
      </p:sp>
    </p:spTree>
    <p:extLst>
      <p:ext uri="{BB962C8B-B14F-4D97-AF65-F5344CB8AC3E}">
        <p14:creationId xmlns:p14="http://schemas.microsoft.com/office/powerpoint/2010/main" val="3924019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B7C5-FADA-2311-C5E1-E4B8C0EE77E6}"/>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Substitutions</a:t>
            </a:r>
          </a:p>
        </p:txBody>
      </p:sp>
      <p:sp>
        <p:nvSpPr>
          <p:cNvPr id="3" name="Content Placeholder 2">
            <a:extLst>
              <a:ext uri="{FF2B5EF4-FFF2-40B4-BE49-F238E27FC236}">
                <a16:creationId xmlns:a16="http://schemas.microsoft.com/office/drawing/2014/main" id="{185F6DB9-5DE0-411C-DCC8-EFBF4F487B94}"/>
              </a:ext>
            </a:extLst>
          </p:cNvPr>
          <p:cNvSpPr>
            <a:spLocks noGrp="1"/>
          </p:cNvSpPr>
          <p:nvPr>
            <p:ph sz="half" idx="1"/>
          </p:nvPr>
        </p:nvSpPr>
        <p:spPr>
          <a:xfrm>
            <a:off x="599585" y="1442851"/>
            <a:ext cx="10897090" cy="5253223"/>
          </a:xfrm>
        </p:spPr>
        <p:txBody>
          <a:bodyPr/>
          <a:lstStyle/>
          <a:p>
            <a:r>
              <a:rPr lang="en-US"/>
              <a:t>Courses in each curriculum (CORE, TECH, COMP) meet CEAB requirements and Faculty regulations and have been approved by the Operations Committee </a:t>
            </a:r>
          </a:p>
          <a:p>
            <a:r>
              <a:rPr lang="en-US"/>
              <a:t>If a student takes a course that is not on the approved curriculum for their program, the course will not count towards their program </a:t>
            </a:r>
          </a:p>
          <a:p>
            <a:pPr marL="0" indent="0">
              <a:buNone/>
            </a:pPr>
            <a:r>
              <a:rPr lang="en-US"/>
              <a:t>		</a:t>
            </a:r>
            <a:r>
              <a:rPr lang="en-US">
                <a:solidFill>
                  <a:srgbClr val="B90E31"/>
                </a:solidFill>
                <a:latin typeface="Open Sans SemiBold" pitchFamily="2" charset="0"/>
                <a:ea typeface="Open Sans SemiBold" pitchFamily="2" charset="0"/>
                <a:cs typeface="Open Sans SemiBold" pitchFamily="2" charset="0"/>
              </a:rPr>
              <a:t>…….except…….</a:t>
            </a:r>
          </a:p>
          <a:p>
            <a:r>
              <a:rPr lang="en-US"/>
              <a:t>Sometimes a student can substitute a course with</a:t>
            </a:r>
          </a:p>
          <a:p>
            <a:pPr marL="571500" lvl="1" indent="-342900">
              <a:buFont typeface="+mj-lt"/>
              <a:buAutoNum type="alphaLcParenR"/>
            </a:pPr>
            <a:r>
              <a:rPr lang="en-US"/>
              <a:t>Courses taken during the summer at another university </a:t>
            </a:r>
          </a:p>
          <a:p>
            <a:pPr marL="571500" lvl="1" indent="-342900">
              <a:buFont typeface="+mj-lt"/>
              <a:buAutoNum type="alphaLcParenR"/>
            </a:pPr>
            <a:r>
              <a:rPr lang="en-US"/>
              <a:t>Courses taken while on exchange at another university </a:t>
            </a:r>
          </a:p>
          <a:p>
            <a:pPr marL="571500" lvl="1" indent="-342900">
              <a:buFont typeface="+mj-lt"/>
              <a:buAutoNum type="alphaLcParenR"/>
            </a:pPr>
            <a:r>
              <a:rPr lang="en-US"/>
              <a:t>Courses that are not on the approved TECH lists </a:t>
            </a:r>
          </a:p>
          <a:p>
            <a:pPr marL="571500" lvl="1" indent="-342900">
              <a:buFont typeface="+mj-lt"/>
              <a:buAutoNum type="alphaLcParenR"/>
            </a:pPr>
            <a:r>
              <a:rPr lang="en-US"/>
              <a:t>A course to replace a CORE course. (NOTE: This form of substitution is rare and requires detailed information as to why the student is not taking the CORE course at their home university. </a:t>
            </a:r>
          </a:p>
        </p:txBody>
      </p:sp>
    </p:spTree>
    <p:extLst>
      <p:ext uri="{BB962C8B-B14F-4D97-AF65-F5344CB8AC3E}">
        <p14:creationId xmlns:p14="http://schemas.microsoft.com/office/powerpoint/2010/main" val="994110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CCB57-5529-F45C-0D8F-C45FC3F662C1}"/>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Prerequisites</a:t>
            </a:r>
          </a:p>
        </p:txBody>
      </p:sp>
      <p:sp>
        <p:nvSpPr>
          <p:cNvPr id="3" name="Content Placeholder 2">
            <a:extLst>
              <a:ext uri="{FF2B5EF4-FFF2-40B4-BE49-F238E27FC236}">
                <a16:creationId xmlns:a16="http://schemas.microsoft.com/office/drawing/2014/main" id="{C20D627E-C6A3-F687-D234-026AB99475DB}"/>
              </a:ext>
            </a:extLst>
          </p:cNvPr>
          <p:cNvSpPr>
            <a:spLocks noGrp="1"/>
          </p:cNvSpPr>
          <p:nvPr>
            <p:ph sz="half" idx="1"/>
          </p:nvPr>
        </p:nvSpPr>
        <p:spPr/>
        <p:txBody>
          <a:bodyPr/>
          <a:lstStyle/>
          <a:p>
            <a:r>
              <a:rPr lang="en-US"/>
              <a:t>Prerequisites: capture material necessary to do the course </a:t>
            </a:r>
          </a:p>
          <a:p>
            <a:pPr lvl="2"/>
            <a:r>
              <a:rPr lang="en-US"/>
              <a:t>If the professor thought you could do the course without knowing that material, it would not have been made a prerequisite </a:t>
            </a:r>
          </a:p>
          <a:p>
            <a:r>
              <a:rPr lang="en-US"/>
              <a:t>So prerequisites only waived in exceptional circumstances </a:t>
            </a:r>
          </a:p>
          <a:p>
            <a:pPr lvl="2"/>
            <a:r>
              <a:rPr lang="en-US"/>
              <a:t>Submit to Undergraduate Program Assistant the Prerequisite Waiver Form which asks Undergrad Chair to waive prerequisite:</a:t>
            </a:r>
          </a:p>
          <a:p>
            <a:pPr marL="0" indent="0">
              <a:buNone/>
            </a:pPr>
            <a:r>
              <a:rPr lang="en-US" sz="1600" b="0">
                <a:solidFill>
                  <a:srgbClr val="0052CC"/>
                </a:solidFill>
                <a:latin typeface="-apple-system"/>
                <a:hlinkClick r:id="rId2"/>
              </a:rPr>
              <a:t>http://my.engineering.queensu.ca/Current-Students/Registration-Guide/files/Prerequisite_CorequisiteWaiver.pdf</a:t>
            </a:r>
            <a:endParaRPr lang="en-US" sz="1600" b="0">
              <a:solidFill>
                <a:srgbClr val="0052CC"/>
              </a:solidFill>
              <a:latin typeface="-apple-system"/>
            </a:endParaRPr>
          </a:p>
          <a:p>
            <a:r>
              <a:rPr lang="en-US">
                <a:solidFill>
                  <a:srgbClr val="B90E31"/>
                </a:solidFill>
                <a:latin typeface="Open Sans SemiBold" pitchFamily="2" charset="0"/>
                <a:ea typeface="Open Sans SemiBold" pitchFamily="2" charset="0"/>
                <a:cs typeface="Open Sans SemiBold" pitchFamily="2" charset="0"/>
              </a:rPr>
              <a:t>Before submitting the form, the instructor of the course for which the waiver is required must approve the waiver justification in writing (sign the form or provide the approval over the email)</a:t>
            </a:r>
          </a:p>
        </p:txBody>
      </p:sp>
    </p:spTree>
    <p:extLst>
      <p:ext uri="{BB962C8B-B14F-4D97-AF65-F5344CB8AC3E}">
        <p14:creationId xmlns:p14="http://schemas.microsoft.com/office/powerpoint/2010/main" val="2190296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DF2AE-7B87-77AD-D9AF-F6305C546BAC}"/>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Timetabling</a:t>
            </a:r>
          </a:p>
        </p:txBody>
      </p:sp>
      <p:sp>
        <p:nvSpPr>
          <p:cNvPr id="3" name="Content Placeholder 2">
            <a:extLst>
              <a:ext uri="{FF2B5EF4-FFF2-40B4-BE49-F238E27FC236}">
                <a16:creationId xmlns:a16="http://schemas.microsoft.com/office/drawing/2014/main" id="{4E726E99-8259-FFBE-4746-898A919EF3DA}"/>
              </a:ext>
            </a:extLst>
          </p:cNvPr>
          <p:cNvSpPr>
            <a:spLocks noGrp="1"/>
          </p:cNvSpPr>
          <p:nvPr>
            <p:ph sz="half" idx="1"/>
          </p:nvPr>
        </p:nvSpPr>
        <p:spPr>
          <a:xfrm>
            <a:off x="599585" y="1442852"/>
            <a:ext cx="10897090" cy="4787963"/>
          </a:xfrm>
        </p:spPr>
        <p:txBody>
          <a:bodyPr vert="horz" lIns="91440" tIns="45720" rIns="91440" bIns="45720" rtlCol="0" anchor="t">
            <a:noAutofit/>
          </a:bodyPr>
          <a:lstStyle/>
          <a:p>
            <a:r>
              <a:rPr lang="en-US"/>
              <a:t>Timetabling of </a:t>
            </a:r>
            <a:r>
              <a:rPr lang="en-US" i="1" u="sng"/>
              <a:t>all</a:t>
            </a:r>
            <a:r>
              <a:rPr lang="en-US"/>
              <a:t> courses is done by University Registrar centrally each year </a:t>
            </a:r>
          </a:p>
          <a:p>
            <a:r>
              <a:rPr lang="en-US"/>
              <a:t>No guarantee that desired combinations of electives are completely conflict-free</a:t>
            </a:r>
          </a:p>
          <a:p>
            <a:pPr lvl="2"/>
            <a:r>
              <a:rPr lang="en-US"/>
              <a:t>ECE Dept. makes requests to Registrar to help avoid conflicts, but no guarantee</a:t>
            </a:r>
          </a:p>
          <a:p>
            <a:r>
              <a:rPr lang="en-US"/>
              <a:t>You must be </a:t>
            </a:r>
            <a:r>
              <a:rPr lang="en-US" i="1" u="sng"/>
              <a:t>flexible</a:t>
            </a:r>
            <a:r>
              <a:rPr lang="en-US"/>
              <a:t> in 3rd year </a:t>
            </a:r>
            <a:r>
              <a:rPr lang="en-US" i="1" u="sng"/>
              <a:t>and</a:t>
            </a:r>
            <a:r>
              <a:rPr lang="en-US"/>
              <a:t> 4th year, as needed</a:t>
            </a:r>
          </a:p>
          <a:p>
            <a:endParaRPr lang="en-US"/>
          </a:p>
          <a:p>
            <a:endParaRPr lang="en-US">
              <a:latin typeface="Open Sans"/>
              <a:ea typeface="Open Sans"/>
              <a:cs typeface="Open Sans"/>
            </a:endParaRPr>
          </a:p>
        </p:txBody>
      </p:sp>
    </p:spTree>
    <p:extLst>
      <p:ext uri="{BB962C8B-B14F-4D97-AF65-F5344CB8AC3E}">
        <p14:creationId xmlns:p14="http://schemas.microsoft.com/office/powerpoint/2010/main" val="482826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FFA12-CD18-7ABF-3DA3-D45D6BB1FD78}"/>
              </a:ext>
            </a:extLst>
          </p:cNvPr>
          <p:cNvSpPr>
            <a:spLocks noGrp="1"/>
          </p:cNvSpPr>
          <p:nvPr>
            <p:ph type="title"/>
          </p:nvPr>
        </p:nvSpPr>
        <p:spPr/>
        <p:txBody>
          <a:bodyPr/>
          <a:lstStyle/>
          <a:p>
            <a:r>
              <a:rPr lang="en-US" dirty="0">
                <a:latin typeface="Open Sans ExtraBold"/>
                <a:ea typeface="Open Sans ExtraBold"/>
                <a:cs typeface="Open Sans ExtraBold"/>
              </a:rPr>
              <a:t>Course Preload in 3rd Year</a:t>
            </a:r>
          </a:p>
        </p:txBody>
      </p:sp>
      <p:sp>
        <p:nvSpPr>
          <p:cNvPr id="3" name="Content Placeholder 2">
            <a:extLst>
              <a:ext uri="{FF2B5EF4-FFF2-40B4-BE49-F238E27FC236}">
                <a16:creationId xmlns:a16="http://schemas.microsoft.com/office/drawing/2014/main" id="{052D80D0-0CA4-B7A2-0AE4-4F21EC3547A1}"/>
              </a:ext>
            </a:extLst>
          </p:cNvPr>
          <p:cNvSpPr>
            <a:spLocks noGrp="1"/>
          </p:cNvSpPr>
          <p:nvPr>
            <p:ph sz="half" idx="1"/>
          </p:nvPr>
        </p:nvSpPr>
        <p:spPr>
          <a:xfrm>
            <a:off x="599585" y="1442852"/>
            <a:ext cx="10897090" cy="5044658"/>
          </a:xfrm>
        </p:spPr>
        <p:txBody>
          <a:bodyPr vert="horz" lIns="91440" tIns="45720" rIns="91440" bIns="45720" rtlCol="0" anchor="t">
            <a:noAutofit/>
          </a:bodyPr>
          <a:lstStyle/>
          <a:p>
            <a:pPr lvl="1"/>
            <a:r>
              <a:rPr lang="en-US" dirty="0">
                <a:latin typeface="Open Sans"/>
                <a:ea typeface="Open Sans"/>
                <a:cs typeface="Open Sans"/>
              </a:rPr>
              <a:t>Student are enrolled in 3rd year core courses by the department in July. </a:t>
            </a:r>
            <a:endParaRPr lang="en-US" dirty="0"/>
          </a:p>
          <a:p>
            <a:pPr marL="228600" lvl="1" indent="0">
              <a:buNone/>
            </a:pPr>
            <a:r>
              <a:rPr lang="en-US" dirty="0">
                <a:latin typeface="Open Sans"/>
                <a:ea typeface="Open Sans"/>
                <a:cs typeface="Open Sans"/>
              </a:rPr>
              <a:t>Please note the following:</a:t>
            </a:r>
          </a:p>
          <a:p>
            <a:pPr lvl="3"/>
            <a:r>
              <a:rPr lang="en-US" dirty="0">
                <a:latin typeface="Open Sans"/>
                <a:ea typeface="Open Sans"/>
                <a:cs typeface="Open Sans"/>
              </a:rPr>
              <a:t>3rd year Students can self-enroll in both core and elective courses;</a:t>
            </a:r>
            <a:endParaRPr lang="en-US" dirty="0"/>
          </a:p>
          <a:p>
            <a:pPr lvl="3"/>
            <a:r>
              <a:rPr lang="en-US" dirty="0">
                <a:latin typeface="Open Sans"/>
                <a:ea typeface="Open Sans"/>
                <a:cs typeface="Open Sans"/>
              </a:rPr>
              <a:t>Students can swap course sections from their Solus account or drop courses before the drop deadline;</a:t>
            </a:r>
          </a:p>
          <a:p>
            <a:pPr lvl="3"/>
            <a:r>
              <a:rPr lang="en-US" dirty="0">
                <a:latin typeface="Open Sans"/>
                <a:ea typeface="Open Sans"/>
                <a:cs typeface="Open Sans"/>
              </a:rPr>
              <a:t>Students need to self-register in Optional Core courses (not preloaded), complementary studies electives, technical electives;</a:t>
            </a:r>
          </a:p>
          <a:p>
            <a:pPr lvl="3"/>
            <a:r>
              <a:rPr lang="en-US" dirty="0">
                <a:latin typeface="Open Sans"/>
                <a:ea typeface="Open Sans"/>
                <a:cs typeface="Open Sans"/>
              </a:rPr>
              <a:t>APSC 221 will be auto-loaded into 3rd year </a:t>
            </a:r>
            <a:r>
              <a:rPr lang="en-US" i="1" dirty="0">
                <a:latin typeface="Open Sans"/>
                <a:ea typeface="Open Sans"/>
                <a:cs typeface="Open Sans"/>
              </a:rPr>
              <a:t>Winter</a:t>
            </a:r>
            <a:r>
              <a:rPr lang="en-US" dirty="0">
                <a:latin typeface="Open Sans"/>
                <a:ea typeface="Open Sans"/>
                <a:cs typeface="Open Sans"/>
              </a:rPr>
              <a:t> semester, however Students can choose to register in APSC 221 in any term – Fall or Winter; </a:t>
            </a:r>
          </a:p>
          <a:p>
            <a:pPr lvl="3"/>
            <a:r>
              <a:rPr lang="en-US" dirty="0">
                <a:latin typeface="Open Sans"/>
                <a:ea typeface="Open Sans"/>
                <a:cs typeface="Open Sans"/>
              </a:rPr>
              <a:t>Students are unable to register in a course with a missing prerequisite.</a:t>
            </a:r>
          </a:p>
          <a:p>
            <a:pPr lvl="3"/>
            <a:r>
              <a:rPr lang="en-US" dirty="0">
                <a:latin typeface="Open Sans"/>
                <a:ea typeface="Open Sans"/>
                <a:cs typeface="Open Sans"/>
              </a:rPr>
              <a:t>Students are unable to self-register in first year APSC courses, 2nd year core courses.</a:t>
            </a:r>
          </a:p>
          <a:p>
            <a:pPr marL="228600" lvl="3" indent="0">
              <a:buNone/>
            </a:pPr>
            <a:r>
              <a:rPr lang="en-US" dirty="0">
                <a:latin typeface="Open Sans"/>
                <a:ea typeface="Open Sans"/>
                <a:cs typeface="Open Sans"/>
                <a:hlinkClick r:id="rId2"/>
              </a:rPr>
              <a:t>SOLUS tutorials</a:t>
            </a:r>
            <a:endParaRPr lang="en-US" dirty="0">
              <a:latin typeface="Open Sans"/>
              <a:ea typeface="Open Sans"/>
              <a:cs typeface="Open Sans"/>
            </a:endParaRPr>
          </a:p>
        </p:txBody>
      </p:sp>
    </p:spTree>
    <p:extLst>
      <p:ext uri="{BB962C8B-B14F-4D97-AF65-F5344CB8AC3E}">
        <p14:creationId xmlns:p14="http://schemas.microsoft.com/office/powerpoint/2010/main" val="3624848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232D8-D95E-5778-417E-D59B7BCB5AC5}"/>
              </a:ext>
            </a:extLst>
          </p:cNvPr>
          <p:cNvSpPr>
            <a:spLocks noGrp="1"/>
          </p:cNvSpPr>
          <p:nvPr>
            <p:ph type="title"/>
          </p:nvPr>
        </p:nvSpPr>
        <p:spPr/>
        <p:txBody>
          <a:bodyPr/>
          <a:lstStyle/>
          <a:p>
            <a:r>
              <a:rPr lang="en-US" dirty="0">
                <a:latin typeface="Open Sans ExtraBold" pitchFamily="2" charset="0"/>
                <a:ea typeface="Open Sans ExtraBold" pitchFamily="2" charset="0"/>
                <a:cs typeface="Open Sans ExtraBold" pitchFamily="2" charset="0"/>
              </a:rPr>
              <a:t>Course</a:t>
            </a:r>
            <a:r>
              <a:rPr lang="en-US" b="0" dirty="0">
                <a:latin typeface="Open Sans Semibold"/>
                <a:ea typeface="Open Sans Semibold"/>
                <a:cs typeface="Open Sans Semibold"/>
              </a:rPr>
              <a:t> </a:t>
            </a:r>
            <a:r>
              <a:rPr lang="en-US" dirty="0">
                <a:latin typeface="Open Sans ExtraBold" pitchFamily="2" charset="0"/>
                <a:ea typeface="Open Sans ExtraBold" pitchFamily="2" charset="0"/>
                <a:cs typeface="Open Sans ExtraBold" pitchFamily="2" charset="0"/>
              </a:rPr>
              <a:t>Planning</a:t>
            </a:r>
          </a:p>
        </p:txBody>
      </p:sp>
      <p:sp>
        <p:nvSpPr>
          <p:cNvPr id="3" name="Content Placeholder 2">
            <a:extLst>
              <a:ext uri="{FF2B5EF4-FFF2-40B4-BE49-F238E27FC236}">
                <a16:creationId xmlns:a16="http://schemas.microsoft.com/office/drawing/2014/main" id="{69FF7FD6-0916-58B3-352E-C5A1C99B47B7}"/>
              </a:ext>
            </a:extLst>
          </p:cNvPr>
          <p:cNvSpPr>
            <a:spLocks noGrp="1"/>
          </p:cNvSpPr>
          <p:nvPr>
            <p:ph sz="half" idx="1"/>
          </p:nvPr>
        </p:nvSpPr>
        <p:spPr>
          <a:xfrm>
            <a:off x="599585" y="1285197"/>
            <a:ext cx="10897090" cy="5254865"/>
          </a:xfrm>
        </p:spPr>
        <p:txBody>
          <a:bodyPr vert="horz" lIns="91440" tIns="45720" rIns="91440" bIns="45720" rtlCol="0" anchor="t">
            <a:noAutofit/>
          </a:bodyPr>
          <a:lstStyle/>
          <a:p>
            <a:r>
              <a:rPr lang="en-US" dirty="0">
                <a:latin typeface="Open Sans"/>
                <a:ea typeface="Open Sans"/>
                <a:cs typeface="Open Sans"/>
              </a:rPr>
              <a:t>Use your degree planning spreadsheet to verify that all program requirements will be met</a:t>
            </a:r>
          </a:p>
          <a:p>
            <a:r>
              <a:rPr lang="en-US" dirty="0">
                <a:latin typeface="Open Sans"/>
                <a:ea typeface="Open Sans"/>
                <a:cs typeface="Open Sans"/>
              </a:rPr>
              <a:t>Follow Calendar &amp; all preregistration instructions</a:t>
            </a:r>
          </a:p>
          <a:p>
            <a:pPr lvl="2">
              <a:buFont typeface="Wingdings" panose="05000000000000000000" pitchFamily="2" charset="2"/>
              <a:buChar char="q"/>
            </a:pPr>
            <a:r>
              <a:rPr lang="en-US" dirty="0">
                <a:latin typeface="Open Sans"/>
                <a:ea typeface="Open Sans"/>
                <a:cs typeface="Open Sans"/>
              </a:rPr>
              <a:t>Confirm core courses are preloaded</a:t>
            </a:r>
          </a:p>
          <a:p>
            <a:pPr lvl="2">
              <a:buFont typeface="Wingdings" panose="05000000000000000000" pitchFamily="2" charset="2"/>
              <a:buChar char="q"/>
            </a:pPr>
            <a:r>
              <a:rPr lang="en-US" dirty="0">
                <a:latin typeface="Open Sans"/>
                <a:ea typeface="Open Sans"/>
                <a:cs typeface="Open Sans"/>
              </a:rPr>
              <a:t>Select electives (technical and/or complementary studies)</a:t>
            </a:r>
          </a:p>
          <a:p>
            <a:pPr lvl="2">
              <a:buFont typeface="Wingdings" panose="05000000000000000000" pitchFamily="2" charset="2"/>
              <a:buChar char="q"/>
            </a:pPr>
            <a:r>
              <a:rPr lang="en-US" dirty="0">
                <a:latin typeface="Open Sans"/>
                <a:ea typeface="Open Sans"/>
                <a:cs typeface="Open Sans"/>
              </a:rPr>
              <a:t>Check course prerequisites and </a:t>
            </a:r>
            <a:r>
              <a:rPr lang="en-US" dirty="0">
                <a:solidFill>
                  <a:srgbClr val="B90E31"/>
                </a:solidFill>
                <a:latin typeface="Open Sans SemiBold"/>
                <a:ea typeface="Open Sans SemiBold"/>
                <a:cs typeface="Open Sans SemiBold"/>
              </a:rPr>
              <a:t>exclusions</a:t>
            </a:r>
          </a:p>
          <a:p>
            <a:pPr lvl="2">
              <a:buFont typeface="Wingdings" panose="05000000000000000000" pitchFamily="2" charset="2"/>
              <a:buChar char="q"/>
            </a:pPr>
            <a:r>
              <a:rPr lang="en-US" dirty="0">
                <a:latin typeface="Open Sans"/>
                <a:ea typeface="Open Sans"/>
                <a:cs typeface="Open Sans"/>
              </a:rPr>
              <a:t>Submit substitution requests for courses outside ECE that are not listed as official technical electives (CISC, MECH, MTHE)</a:t>
            </a:r>
          </a:p>
          <a:p>
            <a:pPr lvl="2">
              <a:buFont typeface="Wingdings" panose="05000000000000000000" pitchFamily="2" charset="2"/>
              <a:buChar char="q"/>
            </a:pPr>
            <a:r>
              <a:rPr lang="en-US" dirty="0">
                <a:latin typeface="Open Sans"/>
                <a:ea typeface="Open Sans"/>
                <a:cs typeface="Open Sans"/>
              </a:rPr>
              <a:t>AVOID </a:t>
            </a:r>
            <a:r>
              <a:rPr lang="en-US" dirty="0">
                <a:solidFill>
                  <a:srgbClr val="B90E31"/>
                </a:solidFill>
                <a:latin typeface="Open Sans"/>
                <a:ea typeface="Open Sans"/>
                <a:cs typeface="Open Sans"/>
              </a:rPr>
              <a:t>Negative Service Indicators</a:t>
            </a:r>
            <a:r>
              <a:rPr lang="en-US" dirty="0">
                <a:latin typeface="Open Sans"/>
                <a:ea typeface="Open Sans"/>
                <a:cs typeface="Open Sans"/>
              </a:rPr>
              <a:t> (SOLUS account, unpaid tuition). </a:t>
            </a:r>
            <a:r>
              <a:rPr lang="en-US" dirty="0">
                <a:latin typeface="Open Sans"/>
                <a:ea typeface="Open Sans"/>
                <a:cs typeface="Open Sans"/>
                <a:hlinkClick r:id="rId2"/>
              </a:rPr>
              <a:t>Log on to SOLUS</a:t>
            </a:r>
            <a:r>
              <a:rPr lang="en-US" dirty="0">
                <a:latin typeface="Open Sans"/>
                <a:ea typeface="Open Sans"/>
                <a:cs typeface="Open Sans"/>
              </a:rPr>
              <a:t> to view your financial account to see if you have any outstanding debts. The University Registrar's Office can be reached at </a:t>
            </a:r>
            <a:r>
              <a:rPr lang="en-US" dirty="0">
                <a:latin typeface="Open Sans"/>
                <a:ea typeface="Open Sans"/>
                <a:cs typeface="Open Sans"/>
                <a:hlinkClick r:id="rId3"/>
              </a:rPr>
              <a:t>solus@queensu.ca</a:t>
            </a:r>
            <a:r>
              <a:rPr lang="en-US" dirty="0">
                <a:latin typeface="Open Sans"/>
                <a:ea typeface="Open Sans"/>
                <a:cs typeface="Open Sans"/>
              </a:rPr>
              <a:t> about registration or payment.</a:t>
            </a:r>
            <a:endParaRPr lang="en-US" dirty="0"/>
          </a:p>
          <a:p>
            <a:r>
              <a:rPr lang="en-US" dirty="0">
                <a:latin typeface="Open Sans"/>
                <a:ea typeface="Open Sans"/>
                <a:cs typeface="Open Sans"/>
              </a:rPr>
              <a:t>Respect deadlines to avoid difficulties (Add/Drop courses) </a:t>
            </a:r>
            <a:endParaRPr lang="en-US" dirty="0"/>
          </a:p>
        </p:txBody>
      </p:sp>
    </p:spTree>
    <p:extLst>
      <p:ext uri="{BB962C8B-B14F-4D97-AF65-F5344CB8AC3E}">
        <p14:creationId xmlns:p14="http://schemas.microsoft.com/office/powerpoint/2010/main" val="1449358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83E74-40ED-0119-9164-01C31F44C627}"/>
              </a:ext>
            </a:extLst>
          </p:cNvPr>
          <p:cNvSpPr>
            <a:spLocks noGrp="1"/>
          </p:cNvSpPr>
          <p:nvPr>
            <p:ph type="title"/>
          </p:nvPr>
        </p:nvSpPr>
        <p:spPr/>
        <p:txBody>
          <a:bodyPr/>
          <a:lstStyle/>
          <a:p>
            <a:r>
              <a:rPr lang="en-US" dirty="0">
                <a:latin typeface="Open Sans ExtraBold" pitchFamily="2" charset="0"/>
                <a:ea typeface="Open Sans ExtraBold" pitchFamily="2" charset="0"/>
                <a:cs typeface="Open Sans ExtraBold" pitchFamily="2" charset="0"/>
              </a:rPr>
              <a:t>Course</a:t>
            </a:r>
            <a:r>
              <a:rPr lang="en-US" b="0" dirty="0">
                <a:latin typeface="Open Sans Semibold"/>
                <a:ea typeface="Open Sans Semibold"/>
                <a:cs typeface="Open Sans Semibold"/>
              </a:rPr>
              <a:t> </a:t>
            </a:r>
            <a:r>
              <a:rPr lang="en-US" dirty="0">
                <a:latin typeface="Open Sans ExtraBold" pitchFamily="2" charset="0"/>
                <a:ea typeface="Open Sans ExtraBold" pitchFamily="2" charset="0"/>
                <a:cs typeface="Open Sans ExtraBold" pitchFamily="2" charset="0"/>
              </a:rPr>
              <a:t>Planning</a:t>
            </a:r>
          </a:p>
        </p:txBody>
      </p:sp>
      <p:sp>
        <p:nvSpPr>
          <p:cNvPr id="3" name="Content Placeholder 2">
            <a:extLst>
              <a:ext uri="{FF2B5EF4-FFF2-40B4-BE49-F238E27FC236}">
                <a16:creationId xmlns:a16="http://schemas.microsoft.com/office/drawing/2014/main" id="{5B928968-6FB2-CBFF-EEED-B3A44835E663}"/>
              </a:ext>
            </a:extLst>
          </p:cNvPr>
          <p:cNvSpPr>
            <a:spLocks noGrp="1"/>
          </p:cNvSpPr>
          <p:nvPr>
            <p:ph sz="half" idx="1"/>
          </p:nvPr>
        </p:nvSpPr>
        <p:spPr/>
        <p:txBody>
          <a:bodyPr/>
          <a:lstStyle/>
          <a:p>
            <a:r>
              <a:rPr lang="en-US"/>
              <a:t>Not all electives offered every year. Some 400 level courses will not be offered the following year</a:t>
            </a:r>
          </a:p>
          <a:p>
            <a:pPr lvl="3">
              <a:buFont typeface="Wingdings" panose="05000000000000000000" pitchFamily="2" charset="2"/>
              <a:buChar char="Ø"/>
            </a:pPr>
            <a:r>
              <a:rPr lang="en-US" sz="1600">
                <a:solidFill>
                  <a:srgbClr val="B90E31"/>
                </a:solidFill>
                <a:latin typeface="Open Sans SemiBold" pitchFamily="2" charset="0"/>
                <a:ea typeface="Open Sans SemiBold" pitchFamily="2" charset="0"/>
                <a:cs typeface="Open Sans SemiBold" pitchFamily="2" charset="0"/>
              </a:rPr>
              <a:t>Plan both 3</a:t>
            </a:r>
            <a:r>
              <a:rPr lang="en-US" sz="1600" baseline="30000">
                <a:solidFill>
                  <a:srgbClr val="B90E31"/>
                </a:solidFill>
                <a:latin typeface="Open Sans SemiBold" pitchFamily="2" charset="0"/>
                <a:ea typeface="Open Sans SemiBold" pitchFamily="2" charset="0"/>
                <a:cs typeface="Open Sans SemiBold" pitchFamily="2" charset="0"/>
              </a:rPr>
              <a:t>rd</a:t>
            </a:r>
            <a:r>
              <a:rPr lang="en-US" sz="1600">
                <a:solidFill>
                  <a:srgbClr val="B90E31"/>
                </a:solidFill>
                <a:latin typeface="Open Sans SemiBold" pitchFamily="2" charset="0"/>
                <a:ea typeface="Open Sans SemiBold" pitchFamily="2" charset="0"/>
                <a:cs typeface="Open Sans SemiBold" pitchFamily="2" charset="0"/>
              </a:rPr>
              <a:t> and 4</a:t>
            </a:r>
            <a:r>
              <a:rPr lang="en-US" sz="1600" baseline="30000">
                <a:solidFill>
                  <a:srgbClr val="B90E31"/>
                </a:solidFill>
                <a:latin typeface="Open Sans SemiBold" pitchFamily="2" charset="0"/>
                <a:ea typeface="Open Sans SemiBold" pitchFamily="2" charset="0"/>
                <a:cs typeface="Open Sans SemiBold" pitchFamily="2" charset="0"/>
              </a:rPr>
              <a:t>th</a:t>
            </a:r>
            <a:r>
              <a:rPr lang="en-US" sz="1600">
                <a:solidFill>
                  <a:srgbClr val="B90E31"/>
                </a:solidFill>
                <a:latin typeface="Open Sans SemiBold" pitchFamily="2" charset="0"/>
                <a:ea typeface="Open Sans SemiBold" pitchFamily="2" charset="0"/>
                <a:cs typeface="Open Sans SemiBold" pitchFamily="2" charset="0"/>
              </a:rPr>
              <a:t> years together! </a:t>
            </a:r>
          </a:p>
          <a:p>
            <a:r>
              <a:rPr lang="en-US"/>
              <a:t>You are not limited to ‘300’ level technical courses;</a:t>
            </a:r>
          </a:p>
          <a:p>
            <a:r>
              <a:rPr lang="en-US"/>
              <a:t>If you have prerequisites for a ‘400’ level elective &amp; it fits in your timetable, you can take it in your 3</a:t>
            </a:r>
            <a:r>
              <a:rPr lang="en-US" baseline="30000"/>
              <a:t>rd</a:t>
            </a:r>
            <a:r>
              <a:rPr lang="en-US"/>
              <a:t> year;</a:t>
            </a:r>
          </a:p>
          <a:p>
            <a:r>
              <a:rPr lang="en-US"/>
              <a:t>APSC 221 F/W/S (</a:t>
            </a:r>
            <a:r>
              <a:rPr lang="en-US" b="1"/>
              <a:t>not for </a:t>
            </a:r>
            <a:r>
              <a:rPr lang="en-US" b="1" err="1"/>
              <a:t>ECEi</a:t>
            </a:r>
            <a:r>
              <a:rPr lang="en-US"/>
              <a:t>)</a:t>
            </a:r>
          </a:p>
          <a:p>
            <a:r>
              <a:rPr lang="en-US"/>
              <a:t>Use the </a:t>
            </a:r>
            <a:r>
              <a:rPr lang="en-US">
                <a:solidFill>
                  <a:srgbClr val="B90E31"/>
                </a:solidFill>
                <a:latin typeface="Open Sans SemiBold" pitchFamily="2" charset="0"/>
                <a:ea typeface="Open Sans SemiBold" pitchFamily="2" charset="0"/>
                <a:cs typeface="Open Sans SemiBold" pitchFamily="2" charset="0"/>
              </a:rPr>
              <a:t>Calendar Information </a:t>
            </a:r>
            <a:r>
              <a:rPr lang="en-US"/>
              <a:t>and the </a:t>
            </a:r>
            <a:r>
              <a:rPr lang="en-US">
                <a:solidFill>
                  <a:srgbClr val="B90E31"/>
                </a:solidFill>
                <a:latin typeface="Open Sans SemiBold" pitchFamily="2" charset="0"/>
                <a:ea typeface="Open Sans SemiBold" pitchFamily="2" charset="0"/>
                <a:cs typeface="Open Sans SemiBold" pitchFamily="2" charset="0"/>
              </a:rPr>
              <a:t>ECE planning spreadsheets </a:t>
            </a:r>
            <a:r>
              <a:rPr lang="en-US"/>
              <a:t>to ensure you are on track to complete all requirements by the end of the fourth year. This is one of the most important responsibilities for all ECE students. </a:t>
            </a:r>
          </a:p>
        </p:txBody>
      </p:sp>
    </p:spTree>
    <p:extLst>
      <p:ext uri="{BB962C8B-B14F-4D97-AF65-F5344CB8AC3E}">
        <p14:creationId xmlns:p14="http://schemas.microsoft.com/office/powerpoint/2010/main" val="33934307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BDA90-8010-3AB6-F135-0A7BE969659E}"/>
              </a:ext>
            </a:extLst>
          </p:cNvPr>
          <p:cNvSpPr>
            <a:spLocks noGrp="1"/>
          </p:cNvSpPr>
          <p:nvPr>
            <p:ph type="title"/>
          </p:nvPr>
        </p:nvSpPr>
        <p:spPr/>
        <p:txBody>
          <a:bodyPr/>
          <a:lstStyle/>
          <a:p>
            <a:r>
              <a:rPr lang="en-US">
                <a:latin typeface="Open Sans ExtraBold"/>
                <a:ea typeface="Open Sans Semibold"/>
                <a:cs typeface="Open Sans Semibold"/>
              </a:rPr>
              <a:t>QUIP</a:t>
            </a:r>
          </a:p>
        </p:txBody>
      </p:sp>
      <p:sp>
        <p:nvSpPr>
          <p:cNvPr id="3" name="Content Placeholder 2">
            <a:extLst>
              <a:ext uri="{FF2B5EF4-FFF2-40B4-BE49-F238E27FC236}">
                <a16:creationId xmlns:a16="http://schemas.microsoft.com/office/drawing/2014/main" id="{E1F6823B-44F4-3C3E-49CC-4577443AB713}"/>
              </a:ext>
            </a:extLst>
          </p:cNvPr>
          <p:cNvSpPr>
            <a:spLocks noGrp="1"/>
          </p:cNvSpPr>
          <p:nvPr>
            <p:ph sz="half" idx="1"/>
          </p:nvPr>
        </p:nvSpPr>
        <p:spPr/>
        <p:txBody>
          <a:bodyPr vert="horz" lIns="91440" tIns="45720" rIns="91440" bIns="45720" rtlCol="0" anchor="t">
            <a:noAutofit/>
          </a:bodyPr>
          <a:lstStyle/>
          <a:p>
            <a:pPr marL="0" indent="0">
              <a:buNone/>
            </a:pPr>
            <a:r>
              <a:rPr lang="en-US" dirty="0">
                <a:latin typeface="Open Sans"/>
                <a:ea typeface="Open Sans"/>
                <a:cs typeface="Open Sans"/>
              </a:rPr>
              <a:t>The </a:t>
            </a:r>
            <a:r>
              <a:rPr lang="en-US" dirty="0">
                <a:latin typeface="Open Sans"/>
                <a:ea typeface="Open Sans"/>
                <a:cs typeface="Open Sans"/>
                <a:hlinkClick r:id="rId2"/>
              </a:rPr>
              <a:t>Career Services </a:t>
            </a:r>
            <a:r>
              <a:rPr lang="en-US" dirty="0">
                <a:latin typeface="Open Sans"/>
                <a:ea typeface="Open Sans"/>
                <a:cs typeface="Open Sans"/>
              </a:rPr>
              <a:t>office is always available to help (Engineering &amp; Technology fair, Summer job fair etc.)</a:t>
            </a:r>
          </a:p>
          <a:p>
            <a:pPr marL="0" indent="0">
              <a:buNone/>
            </a:pPr>
            <a:r>
              <a:rPr lang="en-US" dirty="0">
                <a:latin typeface="Open Sans"/>
                <a:ea typeface="Open Sans"/>
                <a:cs typeface="Open Sans"/>
                <a:hlinkClick r:id="rId3"/>
              </a:rPr>
              <a:t>Queen’s University Internship Program (QUIP):</a:t>
            </a:r>
            <a:endParaRPr lang="en-US" dirty="0">
              <a:latin typeface="Open Sans"/>
              <a:ea typeface="Open Sans"/>
              <a:cs typeface="Open Sans"/>
            </a:endParaRPr>
          </a:p>
          <a:p>
            <a:pPr lvl="1">
              <a:buFont typeface="Courier New" panose="05000000000000000000" pitchFamily="2" charset="2"/>
              <a:buChar char="o"/>
            </a:pPr>
            <a:r>
              <a:rPr lang="en-US" dirty="0">
                <a:latin typeface="Open Sans"/>
                <a:ea typeface="Open Sans"/>
                <a:cs typeface="Open Sans"/>
              </a:rPr>
              <a:t>Internships are 12 to 16 month, paid, professional work experiences;</a:t>
            </a:r>
          </a:p>
          <a:p>
            <a:pPr lvl="1">
              <a:buFont typeface="Courier New" panose="05000000000000000000" pitchFamily="2" charset="2"/>
              <a:buChar char="o"/>
            </a:pPr>
            <a:r>
              <a:rPr lang="en-US" dirty="0">
                <a:latin typeface="Open Sans"/>
                <a:ea typeface="Open Sans"/>
                <a:cs typeface="Open Sans"/>
              </a:rPr>
              <a:t>Eligible to participate after completing your 2</a:t>
            </a:r>
            <a:r>
              <a:rPr lang="en-US" baseline="30000" dirty="0">
                <a:latin typeface="Open Sans"/>
                <a:ea typeface="Open Sans"/>
                <a:cs typeface="Open Sans"/>
              </a:rPr>
              <a:t>nd</a:t>
            </a:r>
            <a:r>
              <a:rPr lang="en-US" dirty="0">
                <a:latin typeface="Open Sans"/>
                <a:ea typeface="Open Sans"/>
                <a:cs typeface="Open Sans"/>
              </a:rPr>
              <a:t> or 3</a:t>
            </a:r>
            <a:r>
              <a:rPr lang="en-US" baseline="30000" dirty="0">
                <a:latin typeface="Open Sans"/>
                <a:ea typeface="Open Sans"/>
                <a:cs typeface="Open Sans"/>
              </a:rPr>
              <a:t>rd</a:t>
            </a:r>
            <a:r>
              <a:rPr lang="en-US" dirty="0">
                <a:latin typeface="Open Sans"/>
                <a:ea typeface="Open Sans"/>
                <a:cs typeface="Open Sans"/>
              </a:rPr>
              <a:t> year of studies;</a:t>
            </a:r>
          </a:p>
          <a:p>
            <a:pPr lvl="1">
              <a:buFont typeface="Courier New" panose="05000000000000000000" pitchFamily="2" charset="2"/>
              <a:buChar char="o"/>
            </a:pPr>
            <a:r>
              <a:rPr lang="en-US" dirty="0">
                <a:latin typeface="Open Sans"/>
                <a:ea typeface="Open Sans"/>
                <a:cs typeface="Open Sans"/>
              </a:rPr>
              <a:t>The QUIP courses count towards your Professional Internship Designation and towards your degree requirements (</a:t>
            </a:r>
            <a:r>
              <a:rPr lang="en-US" dirty="0">
                <a:solidFill>
                  <a:srgbClr val="B90E31"/>
                </a:solidFill>
                <a:latin typeface="Open Sans SemiBold"/>
                <a:ea typeface="Open Sans SemiBold"/>
                <a:cs typeface="Open Sans SemiBold"/>
              </a:rPr>
              <a:t>3.5</a:t>
            </a:r>
            <a:r>
              <a:rPr lang="en-US" dirty="0">
                <a:solidFill>
                  <a:srgbClr val="FF0000"/>
                </a:solidFill>
                <a:latin typeface="Open Sans"/>
                <a:ea typeface="Open Sans"/>
                <a:cs typeface="Open Sans"/>
              </a:rPr>
              <a:t> </a:t>
            </a:r>
            <a:r>
              <a:rPr lang="en-US" u="sng" dirty="0">
                <a:solidFill>
                  <a:srgbClr val="B90E31"/>
                </a:solidFill>
                <a:latin typeface="Open Sans SemiBold"/>
                <a:ea typeface="Open Sans SemiBold"/>
                <a:cs typeface="Open Sans SemiBold"/>
              </a:rPr>
              <a:t>technical</a:t>
            </a:r>
            <a:r>
              <a:rPr lang="en-US" dirty="0">
                <a:solidFill>
                  <a:srgbClr val="B90E31"/>
                </a:solidFill>
                <a:latin typeface="Open Sans SemiBold"/>
                <a:ea typeface="Open Sans SemiBold"/>
                <a:cs typeface="Open Sans SemiBold"/>
              </a:rPr>
              <a:t> credits, under List B electives – both EE and CE programs</a:t>
            </a:r>
            <a:r>
              <a:rPr lang="en-US" dirty="0">
                <a:latin typeface="Open Sans"/>
                <a:ea typeface="Open Sans"/>
                <a:cs typeface="Open Sans"/>
              </a:rPr>
              <a:t>);</a:t>
            </a:r>
          </a:p>
          <a:p>
            <a:pPr lvl="1">
              <a:buFont typeface="Courier New" panose="05000000000000000000" pitchFamily="2" charset="2"/>
              <a:buChar char="o"/>
            </a:pPr>
            <a:r>
              <a:rPr lang="en-US" dirty="0">
                <a:latin typeface="Open Sans"/>
                <a:ea typeface="Open Sans"/>
                <a:cs typeface="Open Sans"/>
              </a:rPr>
              <a:t>Internship courses require tuition. APSC 302 and APSC 303 carry tuition fee of 3.5 units per course and the tuition for them is due September 1</a:t>
            </a:r>
            <a:r>
              <a:rPr lang="en-US" baseline="30000" dirty="0">
                <a:latin typeface="Open Sans"/>
                <a:ea typeface="Open Sans"/>
                <a:cs typeface="Open Sans"/>
              </a:rPr>
              <a:t>st</a:t>
            </a:r>
            <a:r>
              <a:rPr lang="en-US" dirty="0">
                <a:latin typeface="Open Sans"/>
                <a:ea typeface="Open Sans"/>
                <a:cs typeface="Open Sans"/>
              </a:rPr>
              <a:t>. </a:t>
            </a:r>
          </a:p>
          <a:p>
            <a:pPr lvl="1">
              <a:buFont typeface="Courier New" panose="05000000000000000000" pitchFamily="2" charset="2"/>
              <a:buChar char="o"/>
            </a:pPr>
            <a:r>
              <a:rPr lang="en-US" dirty="0">
                <a:latin typeface="Open Sans"/>
                <a:ea typeface="Open Sans"/>
                <a:cs typeface="Open Sans"/>
              </a:rPr>
              <a:t>Students can register in one course per term while on internship.</a:t>
            </a:r>
            <a:endParaRPr lang="en-US" dirty="0"/>
          </a:p>
          <a:p>
            <a:pPr marL="0" indent="0">
              <a:buNone/>
            </a:pPr>
            <a:endParaRPr lang="en-US"/>
          </a:p>
        </p:txBody>
      </p:sp>
    </p:spTree>
    <p:extLst>
      <p:ext uri="{BB962C8B-B14F-4D97-AF65-F5344CB8AC3E}">
        <p14:creationId xmlns:p14="http://schemas.microsoft.com/office/powerpoint/2010/main" val="40401772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72EC5-9CD6-1969-C72D-213F47064740}"/>
              </a:ext>
            </a:extLst>
          </p:cNvPr>
          <p:cNvSpPr>
            <a:spLocks noGrp="1"/>
          </p:cNvSpPr>
          <p:nvPr>
            <p:ph type="title"/>
          </p:nvPr>
        </p:nvSpPr>
        <p:spPr/>
        <p:txBody>
          <a:bodyPr/>
          <a:lstStyle/>
          <a:p>
            <a:r>
              <a:rPr lang="en-US" dirty="0">
                <a:latin typeface="Open Sans Semibold"/>
                <a:ea typeface="Open Sans Semibold"/>
                <a:cs typeface="Open Sans Semibold"/>
              </a:rPr>
              <a:t>Degree Planning Spreadsheet</a:t>
            </a:r>
            <a:endParaRPr lang="en-US" dirty="0"/>
          </a:p>
        </p:txBody>
      </p:sp>
      <p:sp>
        <p:nvSpPr>
          <p:cNvPr id="3" name="Content Placeholder 2">
            <a:extLst>
              <a:ext uri="{FF2B5EF4-FFF2-40B4-BE49-F238E27FC236}">
                <a16:creationId xmlns:a16="http://schemas.microsoft.com/office/drawing/2014/main" id="{682309F5-8D7F-3437-7404-89EA155B588E}"/>
              </a:ext>
            </a:extLst>
          </p:cNvPr>
          <p:cNvSpPr>
            <a:spLocks noGrp="1"/>
          </p:cNvSpPr>
          <p:nvPr>
            <p:ph sz="half" idx="1"/>
          </p:nvPr>
        </p:nvSpPr>
        <p:spPr>
          <a:xfrm>
            <a:off x="599585" y="1442852"/>
            <a:ext cx="10897090" cy="1625663"/>
          </a:xfrm>
        </p:spPr>
        <p:txBody>
          <a:bodyPr vert="horz" lIns="91440" tIns="45720" rIns="91440" bIns="45720" rtlCol="0" anchor="t">
            <a:noAutofit/>
          </a:bodyPr>
          <a:lstStyle/>
          <a:p>
            <a:r>
              <a:rPr lang="en-US" dirty="0">
                <a:latin typeface="Open Sans"/>
                <a:ea typeface="Open Sans"/>
                <a:cs typeface="Open Sans"/>
                <a:hlinkClick r:id="rId2"/>
              </a:rPr>
              <a:t>Electrical Engineering</a:t>
            </a:r>
            <a:endParaRPr lang="en-US" dirty="0">
              <a:latin typeface="Open Sans"/>
              <a:ea typeface="Open Sans"/>
              <a:cs typeface="Open Sans"/>
            </a:endParaRPr>
          </a:p>
          <a:p>
            <a:r>
              <a:rPr lang="en-US" dirty="0">
                <a:latin typeface="Open Sans"/>
                <a:ea typeface="Open Sans"/>
                <a:cs typeface="Open Sans"/>
                <a:hlinkClick r:id="rId3"/>
              </a:rPr>
              <a:t>Computer </a:t>
            </a:r>
            <a:r>
              <a:rPr lang="en-US" dirty="0" smtClean="0">
                <a:latin typeface="Open Sans"/>
                <a:ea typeface="Open Sans"/>
                <a:cs typeface="Open Sans"/>
                <a:hlinkClick r:id="rId3"/>
              </a:rPr>
              <a:t>Engineering</a:t>
            </a:r>
            <a:endParaRPr lang="en-US" dirty="0" smtClean="0">
              <a:latin typeface="Open Sans"/>
              <a:ea typeface="Open Sans"/>
              <a:cs typeface="Open Sans"/>
            </a:endParaRPr>
          </a:p>
          <a:p>
            <a:endParaRPr lang="en-US" dirty="0">
              <a:latin typeface="Open Sans"/>
              <a:ea typeface="Open Sans"/>
              <a:cs typeface="Open Sans"/>
            </a:endParaRPr>
          </a:p>
          <a:p>
            <a:endParaRPr lang="en-US" dirty="0"/>
          </a:p>
        </p:txBody>
      </p:sp>
    </p:spTree>
    <p:extLst>
      <p:ext uri="{BB962C8B-B14F-4D97-AF65-F5344CB8AC3E}">
        <p14:creationId xmlns:p14="http://schemas.microsoft.com/office/powerpoint/2010/main" val="3401488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AE944-03DF-9E98-A861-3EFDD6CDD626}"/>
              </a:ext>
            </a:extLst>
          </p:cNvPr>
          <p:cNvSpPr>
            <a:spLocks noGrp="1"/>
          </p:cNvSpPr>
          <p:nvPr>
            <p:ph type="title"/>
          </p:nvPr>
        </p:nvSpPr>
        <p:spPr>
          <a:xfrm>
            <a:off x="599585" y="573194"/>
            <a:ext cx="10897200" cy="606869"/>
          </a:xfrm>
        </p:spPr>
        <p:txBody>
          <a:bodyPr/>
          <a:lstStyle/>
          <a:p>
            <a:r>
              <a:rPr lang="en-US" dirty="0" smtClean="0">
                <a:latin typeface="Open Sans Semibold"/>
                <a:ea typeface="Open Sans Semibold"/>
                <a:cs typeface="Open Sans Semibold"/>
              </a:rPr>
              <a:t>Registration </a:t>
            </a:r>
            <a:r>
              <a:rPr lang="en-US" dirty="0">
                <a:latin typeface="Open Sans Semibold"/>
                <a:ea typeface="Open Sans Semibold"/>
                <a:cs typeface="Open Sans Semibold"/>
              </a:rPr>
              <a:t>Dates</a:t>
            </a:r>
            <a:endParaRPr lang="en-US" dirty="0"/>
          </a:p>
        </p:txBody>
      </p:sp>
      <p:sp>
        <p:nvSpPr>
          <p:cNvPr id="3" name="Content Placeholder 2">
            <a:extLst>
              <a:ext uri="{FF2B5EF4-FFF2-40B4-BE49-F238E27FC236}">
                <a16:creationId xmlns:a16="http://schemas.microsoft.com/office/drawing/2014/main" id="{737CAC4F-34C3-67A3-9A3A-6253A1EC3E0B}"/>
              </a:ext>
            </a:extLst>
          </p:cNvPr>
          <p:cNvSpPr>
            <a:spLocks noGrp="1"/>
          </p:cNvSpPr>
          <p:nvPr>
            <p:ph sz="half" idx="1"/>
          </p:nvPr>
        </p:nvSpPr>
        <p:spPr>
          <a:xfrm>
            <a:off x="599585" y="1331092"/>
            <a:ext cx="10897090" cy="4841108"/>
          </a:xfrm>
        </p:spPr>
        <p:txBody>
          <a:bodyPr vert="horz" lIns="91440" tIns="45720" rIns="91440" bIns="45720" rtlCol="0" anchor="ctr">
            <a:noAutofit/>
          </a:bodyPr>
          <a:lstStyle/>
          <a:p>
            <a:pPr marL="0" indent="0">
              <a:buNone/>
            </a:pPr>
            <a:r>
              <a:rPr lang="en-US" dirty="0"/>
              <a:t>July 17 –</a:t>
            </a:r>
            <a:r>
              <a:rPr lang="en-US" b="1" dirty="0">
                <a:hlinkClick r:id="rId2"/>
              </a:rPr>
              <a:t>Shopping Cart open/Enrolment Appointment</a:t>
            </a:r>
            <a:r>
              <a:rPr lang="en-US" dirty="0"/>
              <a:t> times show in SOLUS</a:t>
            </a:r>
          </a:p>
          <a:p>
            <a:pPr marL="0" indent="0">
              <a:buNone/>
            </a:pPr>
            <a:r>
              <a:rPr lang="en-US" dirty="0"/>
              <a:t>July 21 – 31 – </a:t>
            </a:r>
            <a:r>
              <a:rPr lang="en-US" b="1" dirty="0">
                <a:hlinkClick r:id="rId3"/>
              </a:rPr>
              <a:t>Course Selection</a:t>
            </a:r>
            <a:r>
              <a:rPr lang="en-US" dirty="0"/>
              <a:t> begins as per </a:t>
            </a:r>
            <a:r>
              <a:rPr lang="en-US" b="1" dirty="0">
                <a:hlinkClick r:id="rId2"/>
              </a:rPr>
              <a:t>Enrolment Appointments</a:t>
            </a:r>
            <a:r>
              <a:rPr lang="en-US" dirty="0"/>
              <a:t> in SOLUS</a:t>
            </a:r>
          </a:p>
          <a:p>
            <a:pPr marL="0" indent="0">
              <a:buNone/>
            </a:pPr>
            <a:r>
              <a:rPr lang="en-US" dirty="0"/>
              <a:t>Aug 2-6 -  </a:t>
            </a:r>
            <a:r>
              <a:rPr lang="en-US" b="1" dirty="0">
                <a:hlinkClick r:id="rId3"/>
              </a:rPr>
              <a:t>Course Selection</a:t>
            </a:r>
            <a:r>
              <a:rPr lang="en-US" dirty="0"/>
              <a:t> reopens in SOLUS with many enrolment restrictions lifted</a:t>
            </a:r>
          </a:p>
          <a:p>
            <a:pPr marL="0" indent="0">
              <a:buNone/>
            </a:pPr>
            <a:r>
              <a:rPr lang="en-US" dirty="0"/>
              <a:t>August 21 - </a:t>
            </a:r>
            <a:r>
              <a:rPr lang="en-CA" b="1" dirty="0">
                <a:hlinkClick r:id="rId4"/>
              </a:rPr>
              <a:t>Open Enrolment</a:t>
            </a:r>
            <a:r>
              <a:rPr lang="en-CA" dirty="0"/>
              <a:t> in SOLUS begins</a:t>
            </a:r>
          </a:p>
          <a:p>
            <a:pPr marL="0" indent="0">
              <a:buNone/>
            </a:pPr>
            <a:endParaRPr lang="en-US" dirty="0"/>
          </a:p>
          <a:p>
            <a:pPr marL="0" indent="0">
              <a:buNone/>
            </a:pPr>
            <a:r>
              <a:rPr lang="en-US" dirty="0"/>
              <a:t>August 30, 31, Sept 1 – FEAS Supplemental exams</a:t>
            </a:r>
          </a:p>
          <a:p>
            <a:pPr marL="0" indent="0">
              <a:buNone/>
            </a:pPr>
            <a:endParaRPr lang="en-US" dirty="0"/>
          </a:p>
          <a:p>
            <a:pPr marL="0" indent="0">
              <a:buNone/>
            </a:pPr>
            <a:r>
              <a:rPr lang="en-US" dirty="0"/>
              <a:t>Sept 5 - </a:t>
            </a:r>
            <a:r>
              <a:rPr lang="en-CA" dirty="0"/>
              <a:t>Fall term classes begin</a:t>
            </a:r>
          </a:p>
          <a:p>
            <a:pPr marL="0" indent="0">
              <a:buNone/>
            </a:pPr>
            <a:r>
              <a:rPr lang="en-US" dirty="0"/>
              <a:t>Sept 19 - Last date to </a:t>
            </a:r>
            <a:r>
              <a:rPr lang="en-US" b="1" dirty="0">
                <a:hlinkClick r:id="rId5"/>
              </a:rPr>
              <a:t>add a fall term or multi-term class</a:t>
            </a:r>
            <a:endParaRPr lang="en-US" dirty="0"/>
          </a:p>
          <a:p>
            <a:endParaRPr lang="en-US" dirty="0"/>
          </a:p>
        </p:txBody>
      </p:sp>
    </p:spTree>
    <p:extLst>
      <p:ext uri="{BB962C8B-B14F-4D97-AF65-F5344CB8AC3E}">
        <p14:creationId xmlns:p14="http://schemas.microsoft.com/office/powerpoint/2010/main" val="7905532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5381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1F663-8856-18E3-00AF-3FF458FA38C4}"/>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Online Resources</a:t>
            </a:r>
          </a:p>
        </p:txBody>
      </p:sp>
      <p:sp>
        <p:nvSpPr>
          <p:cNvPr id="3" name="Content Placeholder 2">
            <a:extLst>
              <a:ext uri="{FF2B5EF4-FFF2-40B4-BE49-F238E27FC236}">
                <a16:creationId xmlns:a16="http://schemas.microsoft.com/office/drawing/2014/main" id="{E48AB630-AD30-1E93-26A2-BCFAFA61E63A}"/>
              </a:ext>
            </a:extLst>
          </p:cNvPr>
          <p:cNvSpPr>
            <a:spLocks noGrp="1"/>
          </p:cNvSpPr>
          <p:nvPr>
            <p:ph sz="half" idx="1"/>
          </p:nvPr>
        </p:nvSpPr>
        <p:spPr>
          <a:xfrm>
            <a:off x="599695" y="1126025"/>
            <a:ext cx="10897090" cy="5437319"/>
          </a:xfrm>
        </p:spPr>
        <p:txBody>
          <a:bodyPr vert="horz" lIns="91440" tIns="45720" rIns="91440" bIns="45720" rtlCol="0" anchor="t">
            <a:noAutofit/>
          </a:bodyPr>
          <a:lstStyle/>
          <a:p>
            <a:pPr>
              <a:spcAft>
                <a:spcPts val="800"/>
              </a:spcAft>
            </a:pPr>
            <a:r>
              <a:rPr lang="en-US" sz="1400" b="1" dirty="0">
                <a:latin typeface="Open Sans"/>
                <a:ea typeface="Open Sans"/>
                <a:cs typeface="Open Sans"/>
                <a:hlinkClick r:id="rId2"/>
              </a:rPr>
              <a:t>Academic Calendar 2023-2024</a:t>
            </a:r>
            <a:r>
              <a:rPr lang="en-US" sz="1400" dirty="0">
                <a:latin typeface="Open Sans"/>
                <a:ea typeface="Open Sans"/>
                <a:cs typeface="Open Sans"/>
              </a:rPr>
              <a:t>, </a:t>
            </a:r>
            <a:r>
              <a:rPr lang="en-US" sz="1400" dirty="0">
                <a:latin typeface="Open Sans"/>
                <a:ea typeface="Open Sans"/>
                <a:cs typeface="Open Sans"/>
                <a:hlinkClick r:id="rId2"/>
              </a:rPr>
              <a:t>Academic Plans</a:t>
            </a:r>
            <a:r>
              <a:rPr lang="en-US" sz="1400" dirty="0">
                <a:latin typeface="Open Sans"/>
                <a:ea typeface="Open Sans"/>
                <a:cs typeface="Open Sans"/>
              </a:rPr>
              <a:t> and course information; FEAS Policies and Regulations;</a:t>
            </a:r>
          </a:p>
          <a:p>
            <a:pPr>
              <a:spcAft>
                <a:spcPts val="800"/>
              </a:spcAft>
            </a:pPr>
            <a:r>
              <a:rPr lang="en-CA" b="1" dirty="0">
                <a:hlinkClick r:id="rId3"/>
              </a:rPr>
              <a:t>Registrar &amp; Financial Aid Services</a:t>
            </a:r>
            <a:r>
              <a:rPr lang="en-CA" b="1" dirty="0"/>
              <a:t>:</a:t>
            </a:r>
          </a:p>
          <a:p>
            <a:pPr marL="914400" lvl="4" indent="0">
              <a:spcAft>
                <a:spcPts val="800"/>
              </a:spcAft>
              <a:buNone/>
            </a:pPr>
            <a:r>
              <a:rPr lang="en-US" sz="1100" dirty="0">
                <a:latin typeface="Open Sans"/>
                <a:ea typeface="Open Sans"/>
                <a:cs typeface="Open Sans"/>
                <a:hlinkClick r:id="rId4"/>
              </a:rPr>
              <a:t>Tuition</a:t>
            </a:r>
            <a:r>
              <a:rPr lang="en-US" sz="1100" dirty="0">
                <a:latin typeface="Open Sans"/>
                <a:ea typeface="Open Sans"/>
                <a:cs typeface="Open Sans"/>
              </a:rPr>
              <a:t>, Graduation, </a:t>
            </a:r>
            <a:r>
              <a:rPr lang="en-US" sz="1100" dirty="0">
                <a:latin typeface="Open Sans"/>
                <a:ea typeface="Open Sans"/>
                <a:cs typeface="Open Sans"/>
                <a:hlinkClick r:id="rId5"/>
              </a:rPr>
              <a:t>Sessional Dates </a:t>
            </a:r>
            <a:r>
              <a:rPr lang="en-US" sz="1100" dirty="0">
                <a:latin typeface="Open Sans"/>
                <a:ea typeface="Open Sans"/>
                <a:cs typeface="Open Sans"/>
              </a:rPr>
              <a:t>etc.</a:t>
            </a:r>
          </a:p>
          <a:p>
            <a:pPr lvl="3">
              <a:spcAft>
                <a:spcPts val="800"/>
              </a:spcAft>
              <a:buFont typeface="Calibri"/>
              <a:buChar char="-"/>
            </a:pPr>
            <a:r>
              <a:rPr lang="en-US" sz="1200" dirty="0" err="1">
                <a:latin typeface="Open Sans"/>
                <a:ea typeface="Open Sans"/>
                <a:cs typeface="Open Sans"/>
                <a:hlinkClick r:id="rId6"/>
              </a:rPr>
              <a:t>Solus</a:t>
            </a:r>
            <a:r>
              <a:rPr lang="en-US" sz="1200" dirty="0">
                <a:latin typeface="Open Sans"/>
                <a:ea typeface="Open Sans"/>
                <a:cs typeface="Open Sans"/>
                <a:hlinkClick r:id="rId6"/>
              </a:rPr>
              <a:t> Tutorials</a:t>
            </a:r>
            <a:r>
              <a:rPr lang="en-US" sz="1200" dirty="0">
                <a:latin typeface="Open Sans"/>
                <a:ea typeface="Open Sans"/>
                <a:cs typeface="Open Sans"/>
              </a:rPr>
              <a:t>;</a:t>
            </a:r>
          </a:p>
          <a:p>
            <a:pPr marL="0" lvl="2" indent="228600">
              <a:spcAft>
                <a:spcPts val="800"/>
              </a:spcAft>
              <a:buFont typeface="Arial"/>
              <a:buChar char="•"/>
            </a:pPr>
            <a:r>
              <a:rPr lang="en-US" b="1" dirty="0">
                <a:hlinkClick r:id="rId7"/>
              </a:rPr>
              <a:t>FEAS</a:t>
            </a:r>
            <a:endParaRPr lang="en-US" b="1" dirty="0"/>
          </a:p>
          <a:p>
            <a:pPr lvl="2">
              <a:spcAft>
                <a:spcPts val="800"/>
              </a:spcAft>
            </a:pPr>
            <a:r>
              <a:rPr lang="en-US" sz="1400" dirty="0">
                <a:latin typeface="Open Sans"/>
                <a:ea typeface="Open Sans"/>
                <a:cs typeface="Open Sans"/>
                <a:hlinkClick r:id="rId8"/>
              </a:rPr>
              <a:t>FORMS</a:t>
            </a:r>
            <a:r>
              <a:rPr lang="en-US" sz="1400" dirty="0">
                <a:latin typeface="Open Sans"/>
                <a:ea typeface="Open Sans"/>
                <a:cs typeface="Open Sans"/>
              </a:rPr>
              <a:t>: Substitution request, Incomplete Grade Request, Late Course Add/Drop requests, Waivers etc.;</a:t>
            </a:r>
            <a:endParaRPr lang="en-US" dirty="0"/>
          </a:p>
          <a:p>
            <a:pPr lvl="2">
              <a:spcAft>
                <a:spcPts val="800"/>
              </a:spcAft>
            </a:pPr>
            <a:r>
              <a:rPr lang="en-US" sz="1400" dirty="0">
                <a:latin typeface="Open Sans"/>
                <a:ea typeface="Open Sans"/>
                <a:cs typeface="Open Sans"/>
              </a:rPr>
              <a:t>FEAS Student Services resources: academic considerations, accommodations, embedded counsellors, dual degree, supplemental exam, awards etc. </a:t>
            </a:r>
          </a:p>
          <a:p>
            <a:pPr marL="0" lvl="2" indent="228600">
              <a:spcAft>
                <a:spcPts val="800"/>
              </a:spcAft>
              <a:buFont typeface="Arial"/>
              <a:buChar char="•"/>
            </a:pPr>
            <a:r>
              <a:rPr lang="en-US" b="1" dirty="0">
                <a:hlinkClick r:id="rId9"/>
              </a:rPr>
              <a:t>ECE</a:t>
            </a:r>
            <a:endParaRPr lang="en-US" b="1" dirty="0"/>
          </a:p>
          <a:p>
            <a:pPr lvl="2">
              <a:spcAft>
                <a:spcPts val="800"/>
              </a:spcAft>
            </a:pPr>
            <a:r>
              <a:rPr lang="en-US" sz="1400" dirty="0">
                <a:latin typeface="Open Sans"/>
                <a:ea typeface="Open Sans"/>
                <a:cs typeface="Open Sans"/>
              </a:rPr>
              <a:t>ECE Degree Planning Spreadsheets, Pre-requisite Charts, Course Information</a:t>
            </a:r>
            <a:endParaRPr lang="en-US" sz="1200" dirty="0">
              <a:latin typeface="Open Sans"/>
              <a:ea typeface="Open Sans"/>
              <a:cs typeface="Open Sans"/>
            </a:endParaRPr>
          </a:p>
          <a:p>
            <a:pPr lvl="2">
              <a:spcAft>
                <a:spcPts val="800"/>
              </a:spcAft>
            </a:pPr>
            <a:r>
              <a:rPr lang="en-US" sz="1400" dirty="0">
                <a:latin typeface="Open Sans"/>
                <a:ea typeface="Open Sans"/>
                <a:cs typeface="Open Sans"/>
              </a:rPr>
              <a:t>ECE UG WIKI</a:t>
            </a:r>
          </a:p>
          <a:p>
            <a:pPr lvl="2">
              <a:spcAft>
                <a:spcPts val="800"/>
              </a:spcAft>
            </a:pPr>
            <a:r>
              <a:rPr lang="en-US" sz="1400" dirty="0">
                <a:latin typeface="Open Sans"/>
                <a:ea typeface="Open Sans"/>
                <a:cs typeface="Open Sans"/>
                <a:hlinkClick r:id="rId10"/>
              </a:rPr>
              <a:t>ECE Faculty</a:t>
            </a:r>
            <a:endParaRPr lang="en-US" sz="1400" dirty="0">
              <a:latin typeface="Open Sans"/>
              <a:ea typeface="Open Sans"/>
              <a:cs typeface="Open Sans"/>
            </a:endParaRPr>
          </a:p>
          <a:p>
            <a:pPr lvl="2">
              <a:spcAft>
                <a:spcPts val="800"/>
              </a:spcAft>
            </a:pPr>
            <a:r>
              <a:rPr lang="en-US" sz="1400" dirty="0">
                <a:latin typeface="Open Sans"/>
                <a:ea typeface="Open Sans"/>
                <a:cs typeface="Open Sans"/>
                <a:hlinkClick r:id="rId11"/>
              </a:rPr>
              <a:t>Booking an appointment with the advisor</a:t>
            </a:r>
            <a:endParaRPr lang="en-US" sz="1400" dirty="0">
              <a:latin typeface="Open Sans"/>
              <a:ea typeface="Open Sans"/>
              <a:cs typeface="Open Sans"/>
            </a:endParaRPr>
          </a:p>
        </p:txBody>
      </p:sp>
    </p:spTree>
    <p:extLst>
      <p:ext uri="{BB962C8B-B14F-4D97-AF65-F5344CB8AC3E}">
        <p14:creationId xmlns:p14="http://schemas.microsoft.com/office/powerpoint/2010/main" val="2128277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9697D-9209-4A0A-980D-532EF837B7ED}"/>
              </a:ext>
            </a:extLst>
          </p:cNvPr>
          <p:cNvSpPr>
            <a:spLocks noGrp="1"/>
          </p:cNvSpPr>
          <p:nvPr>
            <p:ph type="title"/>
          </p:nvPr>
        </p:nvSpPr>
        <p:spPr/>
        <p:txBody>
          <a:bodyPr/>
          <a:lstStyle/>
          <a:p>
            <a:r>
              <a:rPr lang="en-US" dirty="0">
                <a:latin typeface="Open Sans ExtraBold"/>
                <a:ea typeface="Open Sans ExtraBold"/>
                <a:cs typeface="Open Sans ExtraBold"/>
              </a:rPr>
              <a:t>Curriculum Updates </a:t>
            </a:r>
            <a:endParaRPr lang="en-US" dirty="0">
              <a:latin typeface="Open Sans ExtraBold" pitchFamily="2" charset="0"/>
              <a:ea typeface="Open Sans ExtraBold" pitchFamily="2" charset="0"/>
              <a:cs typeface="Open Sans ExtraBold" pitchFamily="2" charset="0"/>
            </a:endParaRPr>
          </a:p>
        </p:txBody>
      </p:sp>
      <p:sp>
        <p:nvSpPr>
          <p:cNvPr id="3" name="Content Placeholder 2">
            <a:extLst>
              <a:ext uri="{FF2B5EF4-FFF2-40B4-BE49-F238E27FC236}">
                <a16:creationId xmlns:a16="http://schemas.microsoft.com/office/drawing/2014/main" id="{EB949177-FBCE-1471-C2DB-7EA7B2AFA882}"/>
              </a:ext>
            </a:extLst>
          </p:cNvPr>
          <p:cNvSpPr>
            <a:spLocks noGrp="1"/>
          </p:cNvSpPr>
          <p:nvPr>
            <p:ph sz="half" idx="1"/>
          </p:nvPr>
        </p:nvSpPr>
        <p:spPr>
          <a:xfrm>
            <a:off x="599585" y="1442852"/>
            <a:ext cx="10897090" cy="5247508"/>
          </a:xfrm>
        </p:spPr>
        <p:txBody>
          <a:bodyPr vert="horz" lIns="91440" tIns="45720" rIns="91440" bIns="45720" rtlCol="0" anchor="t">
            <a:noAutofit/>
          </a:bodyPr>
          <a:lstStyle/>
          <a:p>
            <a:pPr marL="342900" indent="-342900">
              <a:buAutoNum type="arabicPeriod"/>
            </a:pPr>
            <a:r>
              <a:rPr lang="en-US" dirty="0">
                <a:latin typeface="Open Sans"/>
                <a:ea typeface="Open Sans"/>
                <a:cs typeface="Open Sans"/>
              </a:rPr>
              <a:t>Computer Engineering Program change:</a:t>
            </a:r>
            <a:endParaRPr lang="en-US" dirty="0"/>
          </a:p>
          <a:p>
            <a:pPr marL="1371600" lvl="3" indent="-342900">
              <a:buFont typeface="Wingdings" panose="020B0604020202020204" pitchFamily="34" charset="0"/>
              <a:buChar char="Ø"/>
            </a:pPr>
            <a:r>
              <a:rPr lang="en-US" dirty="0">
                <a:latin typeface="Open Sans"/>
                <a:ea typeface="Open Sans"/>
                <a:cs typeface="Open Sans"/>
              </a:rPr>
              <a:t>reorganization of Electives Lists, combining Elective Lists B and C into a single List B and correspondingly adjusting the program graduation requirements.</a:t>
            </a:r>
            <a:endParaRPr lang="en-US" dirty="0"/>
          </a:p>
          <a:p>
            <a:pPr marL="342900" indent="-342900">
              <a:buAutoNum type="arabicPeriod"/>
            </a:pPr>
            <a:r>
              <a:rPr lang="en-US" dirty="0">
                <a:latin typeface="Open Sans"/>
                <a:ea typeface="Open Sans"/>
                <a:cs typeface="Open Sans"/>
              </a:rPr>
              <a:t>CMPE 365 (Algorithms), CMPE 320 (S/W Development) are replaced with ELEC 379 and ELEC 376;</a:t>
            </a:r>
            <a:endParaRPr lang="en-US" dirty="0"/>
          </a:p>
          <a:p>
            <a:pPr marL="342900" indent="-342900">
              <a:buAutoNum type="arabicPeriod"/>
            </a:pPr>
            <a:r>
              <a:rPr lang="en-US" dirty="0">
                <a:latin typeface="Open Sans"/>
                <a:ea typeface="Open Sans"/>
                <a:cs typeface="Open Sans"/>
              </a:rPr>
              <a:t>APSC 200/293 is replaced by ELEC 290 Electrical and Computer Engineering Design and Practice;</a:t>
            </a:r>
          </a:p>
          <a:p>
            <a:pPr marL="342900" indent="-342900">
              <a:buAutoNum type="arabicPeriod"/>
            </a:pPr>
            <a:r>
              <a:rPr lang="en-US" dirty="0">
                <a:latin typeface="Open Sans"/>
                <a:ea typeface="Open Sans"/>
                <a:cs typeface="Open Sans"/>
              </a:rPr>
              <a:t>ELEC 299 Mechatronics Project is replaced by ELEC 292 Introduction to Data Science course.</a:t>
            </a:r>
            <a:endParaRPr lang="en-US" dirty="0"/>
          </a:p>
          <a:p>
            <a:pPr marL="342900" indent="-342900">
              <a:buAutoNum type="arabicPeriod"/>
            </a:pPr>
            <a:r>
              <a:rPr lang="en-US" dirty="0">
                <a:latin typeface="Open Sans"/>
                <a:ea typeface="Open Sans"/>
                <a:cs typeface="Open Sans"/>
              </a:rPr>
              <a:t>New elective courses: </a:t>
            </a:r>
            <a:endParaRPr lang="en-US" dirty="0"/>
          </a:p>
          <a:p>
            <a:pPr marL="1200150" lvl="4" indent="-285750">
              <a:buFont typeface="Courier New" panose="020B0604020202020204" pitchFamily="34" charset="0"/>
              <a:buChar char="o"/>
            </a:pPr>
            <a:r>
              <a:rPr lang="en-US" dirty="0">
                <a:latin typeface="Open Sans"/>
                <a:ea typeface="Open Sans"/>
                <a:cs typeface="Open Sans"/>
              </a:rPr>
              <a:t>ELEC 345 Sensor Fabrication Technologies (EE, CE)</a:t>
            </a:r>
            <a:endParaRPr lang="en-US" dirty="0"/>
          </a:p>
          <a:p>
            <a:pPr marL="1200150" lvl="4" indent="-285750">
              <a:buFont typeface="Courier New" panose="020B0604020202020204" pitchFamily="34" charset="0"/>
              <a:buChar char="o"/>
            </a:pPr>
            <a:r>
              <a:rPr lang="en-US" dirty="0">
                <a:latin typeface="Open Sans"/>
                <a:ea typeface="Open Sans"/>
                <a:cs typeface="Open Sans"/>
              </a:rPr>
              <a:t>ELEC 475 Computer Vision with Deep Learning (EE, CE)</a:t>
            </a:r>
          </a:p>
          <a:p>
            <a:pPr marL="1200150" lvl="4" indent="-285750">
              <a:buFont typeface="Courier New" panose="020B0604020202020204" pitchFamily="34" charset="0"/>
              <a:buChar char="o"/>
            </a:pPr>
            <a:r>
              <a:rPr lang="en-US" dirty="0">
                <a:latin typeface="Open Sans"/>
                <a:ea typeface="Open Sans"/>
                <a:cs typeface="Open Sans"/>
              </a:rPr>
              <a:t>ELEC 477 Distributed Systems (CE)</a:t>
            </a:r>
          </a:p>
          <a:p>
            <a:pPr marL="1200150" lvl="4" indent="-285750">
              <a:buFont typeface="Courier New" panose="020B0604020202020204" pitchFamily="34" charset="0"/>
              <a:buChar char="o"/>
            </a:pPr>
            <a:r>
              <a:rPr lang="en-US" dirty="0">
                <a:latin typeface="Open Sans"/>
                <a:ea typeface="Open Sans"/>
                <a:cs typeface="Open Sans"/>
              </a:rPr>
              <a:t>MREN 348 Robotics in place of ELEC 448 Introduction to Robotics: Mechanics &amp; Control (EE, CE)</a:t>
            </a:r>
          </a:p>
          <a:p>
            <a:pPr marL="342900" indent="-342900">
              <a:buAutoNum type="arabicPeriod"/>
            </a:pPr>
            <a:endParaRPr lang="en-US" dirty="0"/>
          </a:p>
          <a:p>
            <a:pPr marL="571500" lvl="1" indent="-342900">
              <a:buAutoNum type="arabicPeriod"/>
            </a:pPr>
            <a:endParaRPr lang="en-US" dirty="0"/>
          </a:p>
        </p:txBody>
      </p:sp>
    </p:spTree>
    <p:extLst>
      <p:ext uri="{BB962C8B-B14F-4D97-AF65-F5344CB8AC3E}">
        <p14:creationId xmlns:p14="http://schemas.microsoft.com/office/powerpoint/2010/main" val="1087896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947F6-E74D-58A8-87CD-37AA1C556CC4}"/>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Computer Engineering Graduation Requirements</a:t>
            </a:r>
          </a:p>
        </p:txBody>
      </p:sp>
      <p:sp>
        <p:nvSpPr>
          <p:cNvPr id="3" name="Content Placeholder 2">
            <a:extLst>
              <a:ext uri="{FF2B5EF4-FFF2-40B4-BE49-F238E27FC236}">
                <a16:creationId xmlns:a16="http://schemas.microsoft.com/office/drawing/2014/main" id="{CDCAFBEF-4E79-CFFF-7DF4-B6E28E368419}"/>
              </a:ext>
            </a:extLst>
          </p:cNvPr>
          <p:cNvSpPr>
            <a:spLocks noGrp="1"/>
          </p:cNvSpPr>
          <p:nvPr>
            <p:ph sz="half" idx="1"/>
          </p:nvPr>
        </p:nvSpPr>
        <p:spPr/>
        <p:txBody>
          <a:bodyPr vert="horz" lIns="91440" tIns="45720" rIns="91440" bIns="45720" rtlCol="0" anchor="t">
            <a:noAutofit/>
          </a:bodyPr>
          <a:lstStyle/>
          <a:p>
            <a:r>
              <a:rPr lang="en-US">
                <a:latin typeface="Open Sans"/>
                <a:ea typeface="Open Sans"/>
                <a:cs typeface="Open Sans"/>
              </a:rPr>
              <a:t>Satisfy the minimum Accreditation Units (AU) set by ECE in each CEAB category </a:t>
            </a:r>
            <a:endParaRPr lang="en-US"/>
          </a:p>
          <a:p>
            <a:r>
              <a:rPr lang="en-US">
                <a:latin typeface="Open Sans"/>
                <a:ea typeface="Open Sans"/>
                <a:cs typeface="Open Sans"/>
              </a:rPr>
              <a:t>Have at least </a:t>
            </a:r>
            <a:r>
              <a:rPr lang="en-US">
                <a:solidFill>
                  <a:srgbClr val="B90E31"/>
                </a:solidFill>
                <a:latin typeface="Open Sans SemiBold"/>
                <a:ea typeface="Open Sans SemiBold"/>
                <a:cs typeface="Open Sans SemiBold"/>
              </a:rPr>
              <a:t>5 four-hundred level </a:t>
            </a:r>
            <a:r>
              <a:rPr lang="en-US">
                <a:latin typeface="Open Sans"/>
                <a:ea typeface="Open Sans"/>
                <a:cs typeface="Open Sans"/>
              </a:rPr>
              <a:t>elective courses</a:t>
            </a:r>
          </a:p>
          <a:p>
            <a:r>
              <a:rPr lang="en-US">
                <a:latin typeface="Open Sans"/>
                <a:ea typeface="Open Sans"/>
                <a:cs typeface="Open Sans"/>
              </a:rPr>
              <a:t>Have at least </a:t>
            </a:r>
            <a:r>
              <a:rPr lang="en-US">
                <a:solidFill>
                  <a:srgbClr val="B90E31"/>
                </a:solidFill>
                <a:latin typeface="Open Sans SemiBold"/>
                <a:ea typeface="Open Sans SemiBold"/>
                <a:cs typeface="Open Sans SemiBold"/>
              </a:rPr>
              <a:t>3 courses </a:t>
            </a:r>
            <a:r>
              <a:rPr lang="en-US">
                <a:latin typeface="Open Sans"/>
                <a:ea typeface="Open Sans"/>
                <a:cs typeface="Open Sans"/>
              </a:rPr>
              <a:t>from Electives Lists A and B that satisfy the Department criteria for </a:t>
            </a:r>
            <a:r>
              <a:rPr lang="en-US">
                <a:solidFill>
                  <a:srgbClr val="B90E31"/>
                </a:solidFill>
                <a:latin typeface="Open Sans SemiBold"/>
                <a:ea typeface="Open Sans SemiBold"/>
                <a:cs typeface="Open Sans SemiBold"/>
              </a:rPr>
              <a:t>qualified accreditation units </a:t>
            </a:r>
            <a:r>
              <a:rPr lang="en-US">
                <a:latin typeface="Open Sans"/>
                <a:ea typeface="Open Sans"/>
                <a:cs typeface="Open Sans"/>
              </a:rPr>
              <a:t>in the categories of engineering science and engineering design </a:t>
            </a:r>
            <a:endParaRPr lang="en-US"/>
          </a:p>
          <a:p>
            <a:r>
              <a:rPr lang="en-US">
                <a:latin typeface="Open Sans"/>
                <a:ea typeface="Open Sans"/>
                <a:cs typeface="Open Sans"/>
              </a:rPr>
              <a:t>Have at least </a:t>
            </a:r>
            <a:r>
              <a:rPr lang="en-US">
                <a:solidFill>
                  <a:srgbClr val="B90E31"/>
                </a:solidFill>
                <a:latin typeface="Open Sans SemiBold"/>
                <a:ea typeface="Open Sans SemiBold"/>
                <a:cs typeface="Open Sans SemiBold"/>
              </a:rPr>
              <a:t>3 courses </a:t>
            </a:r>
            <a:r>
              <a:rPr lang="en-US">
                <a:latin typeface="Open Sans"/>
                <a:ea typeface="Open Sans"/>
                <a:cs typeface="Open Sans"/>
              </a:rPr>
              <a:t>from Elective </a:t>
            </a:r>
            <a:r>
              <a:rPr lang="en-US">
                <a:solidFill>
                  <a:srgbClr val="B90E31"/>
                </a:solidFill>
                <a:latin typeface="Open Sans SemiBold"/>
                <a:ea typeface="Open Sans SemiBold"/>
                <a:cs typeface="Open Sans SemiBold"/>
              </a:rPr>
              <a:t>List B </a:t>
            </a:r>
            <a:endParaRPr lang="en-US">
              <a:solidFill>
                <a:srgbClr val="B90E31"/>
              </a:solidFill>
              <a:latin typeface="Open Sans SemiBold" pitchFamily="2" charset="0"/>
              <a:ea typeface="Open Sans SemiBold" pitchFamily="2" charset="0"/>
              <a:cs typeface="Open Sans SemiBold" pitchFamily="2" charset="0"/>
            </a:endParaRPr>
          </a:p>
          <a:p>
            <a:r>
              <a:rPr lang="en-US">
                <a:latin typeface="Open Sans"/>
                <a:ea typeface="Open Sans"/>
                <a:cs typeface="Open Sans"/>
              </a:rPr>
              <a:t>Counting required core courses and elective courses in all four years, result in a total of no fewer than </a:t>
            </a:r>
            <a:r>
              <a:rPr lang="en-US">
                <a:solidFill>
                  <a:srgbClr val="B90E31"/>
                </a:solidFill>
                <a:latin typeface="Open Sans SemiBold"/>
                <a:ea typeface="Open Sans SemiBold"/>
                <a:cs typeface="Open Sans SemiBold"/>
              </a:rPr>
              <a:t>157.5 </a:t>
            </a:r>
            <a:r>
              <a:rPr lang="en-US">
                <a:latin typeface="Open Sans"/>
                <a:ea typeface="Open Sans"/>
                <a:cs typeface="Open Sans"/>
              </a:rPr>
              <a:t>(</a:t>
            </a:r>
            <a:r>
              <a:rPr lang="en-US">
                <a:solidFill>
                  <a:srgbClr val="B90E31"/>
                </a:solidFill>
                <a:latin typeface="Open Sans SemiBold"/>
                <a:ea typeface="Open Sans SemiBold"/>
                <a:cs typeface="Open Sans SemiBold"/>
              </a:rPr>
              <a:t>160.5</a:t>
            </a:r>
            <a:r>
              <a:rPr lang="en-US">
                <a:latin typeface="Open Sans"/>
                <a:ea typeface="Open Sans"/>
                <a:cs typeface="Open Sans"/>
              </a:rPr>
              <a:t> for </a:t>
            </a:r>
            <a:r>
              <a:rPr lang="en-US" b="1" err="1">
                <a:latin typeface="Open Sans"/>
                <a:ea typeface="Open Sans"/>
                <a:cs typeface="Open Sans"/>
              </a:rPr>
              <a:t>ECEi</a:t>
            </a:r>
            <a:r>
              <a:rPr lang="en-US">
                <a:latin typeface="Open Sans"/>
                <a:ea typeface="Open Sans"/>
                <a:cs typeface="Open Sans"/>
              </a:rPr>
              <a:t>) credits for the complete program.</a:t>
            </a:r>
          </a:p>
        </p:txBody>
      </p:sp>
    </p:spTree>
    <p:extLst>
      <p:ext uri="{BB962C8B-B14F-4D97-AF65-F5344CB8AC3E}">
        <p14:creationId xmlns:p14="http://schemas.microsoft.com/office/powerpoint/2010/main" val="1038619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572-E85E-3C5D-B329-88AE2A2E82E6}"/>
              </a:ext>
            </a:extLst>
          </p:cNvPr>
          <p:cNvSpPr>
            <a:spLocks noGrp="1"/>
          </p:cNvSpPr>
          <p:nvPr>
            <p:ph type="title"/>
          </p:nvPr>
        </p:nvSpPr>
        <p:spPr>
          <a:xfrm>
            <a:off x="599585" y="461434"/>
            <a:ext cx="10897200" cy="576389"/>
          </a:xfrm>
        </p:spPr>
        <p:txBody>
          <a:bodyPr/>
          <a:lstStyle/>
          <a:p>
            <a:r>
              <a:rPr lang="en-US" dirty="0">
                <a:latin typeface="Open Sans ExtraBold"/>
                <a:ea typeface="Open Sans ExtraBold"/>
                <a:cs typeface="Open Sans ExtraBold"/>
              </a:rPr>
              <a:t>Computer</a:t>
            </a:r>
            <a:r>
              <a:rPr lang="en-US" dirty="0">
                <a:latin typeface="Open Sans Semibold"/>
                <a:ea typeface="Open Sans Semibold"/>
                <a:cs typeface="Open Sans Semibold"/>
              </a:rPr>
              <a:t> </a:t>
            </a:r>
            <a:r>
              <a:rPr lang="en-US" dirty="0">
                <a:latin typeface="Open Sans ExtraBold"/>
                <a:ea typeface="Open Sans ExtraBold"/>
                <a:cs typeface="Open Sans ExtraBold"/>
              </a:rPr>
              <a:t>Engineering, 3rd Year Curriculum</a:t>
            </a:r>
          </a:p>
        </p:txBody>
      </p:sp>
      <p:pic>
        <p:nvPicPr>
          <p:cNvPr id="6" name="Picture 6" descr="Graphical user interface, text, application&#10;&#10;Description automatically generated">
            <a:extLst>
              <a:ext uri="{FF2B5EF4-FFF2-40B4-BE49-F238E27FC236}">
                <a16:creationId xmlns:a16="http://schemas.microsoft.com/office/drawing/2014/main" id="{D5E3945F-CC03-C0B7-FDA5-161AAD3B6419}"/>
              </a:ext>
            </a:extLst>
          </p:cNvPr>
          <p:cNvPicPr>
            <a:picLocks noGrp="1" noChangeAspect="1"/>
          </p:cNvPicPr>
          <p:nvPr>
            <p:ph sz="half" idx="1"/>
          </p:nvPr>
        </p:nvPicPr>
        <p:blipFill>
          <a:blip r:embed="rId2"/>
          <a:stretch>
            <a:fillRect/>
          </a:stretch>
        </p:blipFill>
        <p:spPr>
          <a:xfrm>
            <a:off x="757438" y="1307244"/>
            <a:ext cx="9116128" cy="4957925"/>
          </a:xfrm>
        </p:spPr>
      </p:pic>
    </p:spTree>
    <p:extLst>
      <p:ext uri="{BB962C8B-B14F-4D97-AF65-F5344CB8AC3E}">
        <p14:creationId xmlns:p14="http://schemas.microsoft.com/office/powerpoint/2010/main" val="3213779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39443-6065-3F3E-29A5-90455AB9AB14}"/>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CE: Technical Electives</a:t>
            </a:r>
          </a:p>
        </p:txBody>
      </p:sp>
      <p:sp>
        <p:nvSpPr>
          <p:cNvPr id="3" name="Content Placeholder 2">
            <a:extLst>
              <a:ext uri="{FF2B5EF4-FFF2-40B4-BE49-F238E27FC236}">
                <a16:creationId xmlns:a16="http://schemas.microsoft.com/office/drawing/2014/main" id="{5862D191-D948-1998-2043-4991606E70C7}"/>
              </a:ext>
            </a:extLst>
          </p:cNvPr>
          <p:cNvSpPr>
            <a:spLocks noGrp="1"/>
          </p:cNvSpPr>
          <p:nvPr>
            <p:ph sz="half" idx="1"/>
          </p:nvPr>
        </p:nvSpPr>
        <p:spPr>
          <a:xfrm>
            <a:off x="599695" y="1191008"/>
            <a:ext cx="10897090" cy="4729348"/>
          </a:xfrm>
        </p:spPr>
        <p:txBody>
          <a:bodyPr vert="horz" lIns="91440" tIns="45720" rIns="91440" bIns="45720" rtlCol="0" anchor="t">
            <a:noAutofit/>
          </a:bodyPr>
          <a:lstStyle/>
          <a:p>
            <a:pPr lvl="2">
              <a:buFont typeface="Wingdings" panose="05000000000000000000" pitchFamily="2" charset="2"/>
              <a:buChar char="§"/>
            </a:pPr>
            <a:r>
              <a:rPr lang="en-US">
                <a:solidFill>
                  <a:srgbClr val="C00000"/>
                </a:solidFill>
                <a:latin typeface="Open Sans SemiBold"/>
                <a:ea typeface="Open Sans SemiBold"/>
                <a:cs typeface="Open Sans SemiBold"/>
              </a:rPr>
              <a:t>List A for ECE-controlled courses (ELEC and SOFT);</a:t>
            </a:r>
            <a:endParaRPr lang="en-US"/>
          </a:p>
          <a:p>
            <a:pPr lvl="2">
              <a:buFont typeface="Wingdings" panose="05000000000000000000" pitchFamily="2" charset="2"/>
              <a:buChar char="§"/>
            </a:pPr>
            <a:endParaRPr lang="en-US"/>
          </a:p>
          <a:p>
            <a:pPr lvl="2">
              <a:buFont typeface="Wingdings" panose="05000000000000000000" pitchFamily="2" charset="2"/>
              <a:buChar char="§"/>
            </a:pPr>
            <a:endParaRPr lang="en-US"/>
          </a:p>
          <a:p>
            <a:pPr lvl="2">
              <a:buFont typeface="Wingdings" panose="05000000000000000000" pitchFamily="2" charset="2"/>
              <a:buChar char="§"/>
            </a:pPr>
            <a:endParaRPr lang="en-US">
              <a:solidFill>
                <a:srgbClr val="000000"/>
              </a:solidFill>
            </a:endParaRPr>
          </a:p>
          <a:p>
            <a:pPr lvl="2">
              <a:buFont typeface="Wingdings" panose="05000000000000000000" pitchFamily="2" charset="2"/>
              <a:buChar char="§"/>
            </a:pPr>
            <a:endParaRPr lang="en-US">
              <a:solidFill>
                <a:srgbClr val="000000"/>
              </a:solidFill>
              <a:latin typeface="Open Sans"/>
              <a:ea typeface="Open Sans"/>
              <a:cs typeface="Open Sans"/>
            </a:endParaRPr>
          </a:p>
          <a:p>
            <a:pPr marL="457200" lvl="2" indent="0">
              <a:buNone/>
            </a:pPr>
            <a:endParaRPr lang="en-US">
              <a:solidFill>
                <a:srgbClr val="000000"/>
              </a:solidFill>
            </a:endParaRPr>
          </a:p>
          <a:p>
            <a:pPr lvl="2">
              <a:buFont typeface="Wingdings" panose="05000000000000000000" pitchFamily="2" charset="2"/>
              <a:buChar char="§"/>
            </a:pPr>
            <a:r>
              <a:rPr lang="en-US">
                <a:solidFill>
                  <a:srgbClr val="C00000"/>
                </a:solidFill>
                <a:latin typeface="Open Sans SemiBold"/>
                <a:ea typeface="Open Sans SemiBold"/>
                <a:cs typeface="Open Sans SemiBold"/>
              </a:rPr>
              <a:t>List B for external courses (mainly CMPE, and Internship and APSC Project-based courses);</a:t>
            </a:r>
          </a:p>
          <a:p>
            <a:pPr marL="0" indent="0">
              <a:buNone/>
            </a:pPr>
            <a:endParaRPr lang="en-US"/>
          </a:p>
        </p:txBody>
      </p:sp>
      <p:graphicFrame>
        <p:nvGraphicFramePr>
          <p:cNvPr id="5" name="Table 5">
            <a:extLst>
              <a:ext uri="{FF2B5EF4-FFF2-40B4-BE49-F238E27FC236}">
                <a16:creationId xmlns:a16="http://schemas.microsoft.com/office/drawing/2014/main" id="{388D0421-AD6E-F4F2-3C0B-1AB6153EA793}"/>
              </a:ext>
            </a:extLst>
          </p:cNvPr>
          <p:cNvGraphicFramePr>
            <a:graphicFrameLocks noGrp="1"/>
          </p:cNvGraphicFramePr>
          <p:nvPr>
            <p:extLst>
              <p:ext uri="{D42A27DB-BD31-4B8C-83A1-F6EECF244321}">
                <p14:modId xmlns:p14="http://schemas.microsoft.com/office/powerpoint/2010/main" val="155929478"/>
              </p:ext>
            </p:extLst>
          </p:nvPr>
        </p:nvGraphicFramePr>
        <p:xfrm>
          <a:off x="701040" y="1706880"/>
          <a:ext cx="5201284" cy="2560320"/>
        </p:xfrm>
        <a:graphic>
          <a:graphicData uri="http://schemas.openxmlformats.org/drawingml/2006/table">
            <a:tbl>
              <a:tblPr firstRow="1" bandRow="1">
                <a:tableStyleId>{2D5ABB26-0587-4C30-8999-92F81FD0307C}</a:tableStyleId>
              </a:tblPr>
              <a:tblGrid>
                <a:gridCol w="5201284">
                  <a:extLst>
                    <a:ext uri="{9D8B030D-6E8A-4147-A177-3AD203B41FA5}">
                      <a16:colId xmlns:a16="http://schemas.microsoft.com/office/drawing/2014/main" val="1273294951"/>
                    </a:ext>
                  </a:extLst>
                </a:gridCol>
              </a:tblGrid>
              <a:tr h="2560320">
                <a:tc>
                  <a:txBody>
                    <a:bodyPr/>
                    <a:lstStyle/>
                    <a:p>
                      <a:r>
                        <a:rPr lang="en-US" sz="1200" u="none" dirty="0">
                          <a:latin typeface="Open Sans"/>
                          <a:ea typeface="Open Sans"/>
                          <a:cs typeface="Open Sans"/>
                        </a:rPr>
                        <a:t>ELEC 224 Continuous-Time Signals and Systems</a:t>
                      </a:r>
                    </a:p>
                    <a:p>
                      <a:r>
                        <a:rPr lang="en-US" sz="1200" u="none" dirty="0">
                          <a:latin typeface="Open Sans"/>
                          <a:ea typeface="Open Sans"/>
                          <a:cs typeface="Open Sans"/>
                        </a:rPr>
                        <a:t>ELEC 324 Discrete-Time Signals and Systems</a:t>
                      </a:r>
                    </a:p>
                    <a:p>
                      <a:r>
                        <a:rPr lang="en-US" sz="1200" u="none" dirty="0">
                          <a:latin typeface="Open Sans"/>
                          <a:ea typeface="Open Sans"/>
                          <a:cs typeface="Open Sans"/>
                        </a:rPr>
                        <a:t>ELEC 344 Sensors and Actuators </a:t>
                      </a:r>
                      <a:r>
                        <a:rPr lang="en-US" sz="1200" b="0" i="0" u="none" strike="noStrike" noProof="0" dirty="0">
                          <a:latin typeface="Open Sans"/>
                        </a:rPr>
                        <a:t> </a:t>
                      </a:r>
                      <a:r>
                        <a:rPr lang="en-US" sz="1200" b="1" i="0" u="none" strike="noStrike" noProof="0" dirty="0">
                          <a:latin typeface="Open Sans"/>
                        </a:rPr>
                        <a:t>N/O</a:t>
                      </a:r>
                    </a:p>
                    <a:p>
                      <a:pPr lvl="0">
                        <a:buNone/>
                      </a:pPr>
                      <a:r>
                        <a:rPr lang="en-US" sz="1200" u="none" dirty="0">
                          <a:latin typeface="Open Sans"/>
                          <a:ea typeface="Open Sans"/>
                          <a:cs typeface="Open Sans"/>
                        </a:rPr>
                        <a:t>ELEC 34</a:t>
                      </a:r>
                      <a:r>
                        <a:rPr lang="en-US" sz="1200" dirty="0">
                          <a:latin typeface="Open Sans"/>
                          <a:ea typeface="Open Sans"/>
                          <a:cs typeface="Open Sans"/>
                        </a:rPr>
                        <a:t>5 </a:t>
                      </a:r>
                      <a:r>
                        <a:rPr lang="en-US" sz="1200" kern="1200" noProof="0" dirty="0">
                          <a:solidFill>
                            <a:schemeClr val="tx1"/>
                          </a:solidFill>
                          <a:latin typeface="Open Sans"/>
                          <a:ea typeface="Open Sans"/>
                          <a:cs typeface="Open Sans"/>
                        </a:rPr>
                        <a:t>Sensor Fabrication Technologies </a:t>
                      </a:r>
                      <a:r>
                        <a:rPr lang="en-US" sz="1200" b="1" i="1" u="none" strike="noStrike" kern="1200" noProof="0" dirty="0">
                          <a:solidFill>
                            <a:srgbClr val="7030A0"/>
                          </a:solidFill>
                          <a:latin typeface="Open Sans"/>
                        </a:rPr>
                        <a:t>New!</a:t>
                      </a:r>
                    </a:p>
                    <a:p>
                      <a:r>
                        <a:rPr lang="en-US" sz="1200" dirty="0">
                          <a:latin typeface="Open Sans"/>
                          <a:ea typeface="Open Sans"/>
                          <a:cs typeface="Open Sans"/>
                        </a:rPr>
                        <a:t>ELEC 353 Electronics II</a:t>
                      </a:r>
                    </a:p>
                    <a:p>
                      <a:r>
                        <a:rPr lang="en-US" sz="1200" dirty="0">
                          <a:latin typeface="Open Sans"/>
                          <a:ea typeface="Open Sans"/>
                          <a:cs typeface="Open Sans"/>
                        </a:rPr>
                        <a:t>ELEC 372 Numerical Methods and Optimization</a:t>
                      </a:r>
                    </a:p>
                    <a:p>
                      <a:r>
                        <a:rPr lang="en-US" sz="1200" dirty="0">
                          <a:latin typeface="Open Sans"/>
                          <a:ea typeface="Open Sans"/>
                          <a:cs typeface="Open Sans"/>
                        </a:rPr>
                        <a:t>ELEC 408 Biomedical Signal and Image Processing</a:t>
                      </a:r>
                    </a:p>
                    <a:p>
                      <a:r>
                        <a:rPr lang="en-US" sz="1200" dirty="0">
                          <a:latin typeface="Open Sans"/>
                          <a:ea typeface="Open Sans"/>
                          <a:cs typeface="Open Sans"/>
                        </a:rPr>
                        <a:t>ELEC 409 Bioinformatic Analytics</a:t>
                      </a:r>
                    </a:p>
                    <a:p>
                      <a:r>
                        <a:rPr lang="en-US" sz="1200" dirty="0">
                          <a:latin typeface="Open Sans"/>
                          <a:ea typeface="Open Sans"/>
                          <a:cs typeface="Open Sans"/>
                        </a:rPr>
                        <a:t>ELEC 421 Digital Signal Processing…</a:t>
                      </a:r>
                    </a:p>
                    <a:p>
                      <a:r>
                        <a:rPr lang="en-US" sz="1200" dirty="0">
                          <a:latin typeface="Open Sans"/>
                          <a:ea typeface="Open Sans"/>
                          <a:cs typeface="Open Sans"/>
                        </a:rPr>
                        <a:t>ELEC 422 Digital Signal Processing… </a:t>
                      </a:r>
                      <a:r>
                        <a:rPr lang="en-US" sz="1200" b="1" i="0" u="none" strike="noStrike" noProof="0" dirty="0">
                          <a:latin typeface="Open Sans"/>
                        </a:rPr>
                        <a:t>N/O</a:t>
                      </a:r>
                    </a:p>
                    <a:p>
                      <a:r>
                        <a:rPr lang="en-US" sz="1200" dirty="0">
                          <a:latin typeface="Open Sans"/>
                          <a:ea typeface="Open Sans"/>
                          <a:cs typeface="Open Sans"/>
                        </a:rPr>
                        <a:t>ELEC 425 Machine Learning and Deep Learning </a:t>
                      </a:r>
                      <a:r>
                        <a:rPr lang="en-US" sz="1200" b="1" dirty="0">
                          <a:latin typeface="Open Sans"/>
                          <a:ea typeface="Open Sans"/>
                          <a:cs typeface="Open Sans"/>
                        </a:rPr>
                        <a:t>N/O</a:t>
                      </a:r>
                    </a:p>
                    <a:p>
                      <a:r>
                        <a:rPr lang="en-US" sz="1200" dirty="0">
                          <a:latin typeface="Open Sans"/>
                          <a:ea typeface="Open Sans"/>
                          <a:cs typeface="Open Sans"/>
                        </a:rPr>
                        <a:t>ELEC 431 Power Electronics</a:t>
                      </a:r>
                    </a:p>
                    <a:p>
                      <a:r>
                        <a:rPr lang="en-US" sz="1200" dirty="0">
                          <a:latin typeface="Open Sans"/>
                          <a:ea typeface="Open Sans"/>
                          <a:cs typeface="Open Sans"/>
                        </a:rPr>
                        <a:t>ELEC 443 Linear Control Systems</a:t>
                      </a:r>
                    </a:p>
                  </a:txBody>
                  <a:tcPr/>
                </a:tc>
                <a:extLst>
                  <a:ext uri="{0D108BD9-81ED-4DB2-BD59-A6C34878D82A}">
                    <a16:rowId xmlns:a16="http://schemas.microsoft.com/office/drawing/2014/main" val="2127694682"/>
                  </a:ext>
                </a:extLst>
              </a:tr>
            </a:tbl>
          </a:graphicData>
        </a:graphic>
      </p:graphicFrame>
      <p:graphicFrame>
        <p:nvGraphicFramePr>
          <p:cNvPr id="6" name="Table 6">
            <a:extLst>
              <a:ext uri="{FF2B5EF4-FFF2-40B4-BE49-F238E27FC236}">
                <a16:creationId xmlns:a16="http://schemas.microsoft.com/office/drawing/2014/main" id="{3EBCE691-8C33-E43E-96E8-22DD9BE56AE9}"/>
              </a:ext>
            </a:extLst>
          </p:cNvPr>
          <p:cNvGraphicFramePr>
            <a:graphicFrameLocks noGrp="1"/>
          </p:cNvGraphicFramePr>
          <p:nvPr>
            <p:extLst>
              <p:ext uri="{D42A27DB-BD31-4B8C-83A1-F6EECF244321}">
                <p14:modId xmlns:p14="http://schemas.microsoft.com/office/powerpoint/2010/main" val="3862178329"/>
              </p:ext>
            </p:extLst>
          </p:nvPr>
        </p:nvGraphicFramePr>
        <p:xfrm>
          <a:off x="6095999" y="1700695"/>
          <a:ext cx="4683125" cy="2743200"/>
        </p:xfrm>
        <a:graphic>
          <a:graphicData uri="http://schemas.openxmlformats.org/drawingml/2006/table">
            <a:tbl>
              <a:tblPr firstRow="1" bandRow="1">
                <a:tableStyleId>{2D5ABB26-0587-4C30-8999-92F81FD0307C}</a:tableStyleId>
              </a:tblPr>
              <a:tblGrid>
                <a:gridCol w="4683125">
                  <a:extLst>
                    <a:ext uri="{9D8B030D-6E8A-4147-A177-3AD203B41FA5}">
                      <a16:colId xmlns:a16="http://schemas.microsoft.com/office/drawing/2014/main" val="4033264701"/>
                    </a:ext>
                  </a:extLst>
                </a:gridCol>
              </a:tblGrid>
              <a:tr h="2699467">
                <a:tc>
                  <a:txBody>
                    <a:bodyPr/>
                    <a:lstStyle/>
                    <a:p>
                      <a:r>
                        <a:rPr lang="en-US" sz="1200">
                          <a:latin typeface="Open Sans"/>
                          <a:ea typeface="Open Sans"/>
                          <a:cs typeface="Open Sans"/>
                        </a:rPr>
                        <a:t>ELEC 448 Intro to Robotics  as </a:t>
                      </a:r>
                      <a:r>
                        <a:rPr lang="en-US" sz="1200" b="1">
                          <a:latin typeface="Open Sans"/>
                          <a:ea typeface="Open Sans"/>
                          <a:cs typeface="Open Sans"/>
                        </a:rPr>
                        <a:t>MREN 348</a:t>
                      </a:r>
                      <a:r>
                        <a:rPr lang="en-US" sz="1200">
                          <a:latin typeface="Open Sans"/>
                          <a:ea typeface="Open Sans"/>
                          <a:cs typeface="Open Sans"/>
                        </a:rPr>
                        <a:t> Intro to Robotics</a:t>
                      </a:r>
                      <a:endParaRPr lang="en-US"/>
                    </a:p>
                    <a:p>
                      <a:r>
                        <a:rPr lang="en-US" sz="1200">
                          <a:latin typeface="Open Sans"/>
                          <a:ea typeface="Open Sans"/>
                          <a:cs typeface="Open Sans"/>
                        </a:rPr>
                        <a:t>ELEC 451 Digital Integrated Circuit Engineering</a:t>
                      </a:r>
                    </a:p>
                    <a:p>
                      <a:r>
                        <a:rPr lang="en-US" sz="1200">
                          <a:latin typeface="Open Sans"/>
                          <a:ea typeface="Open Sans"/>
                          <a:cs typeface="Open Sans"/>
                        </a:rPr>
                        <a:t>ELEC 461 Digital Communications</a:t>
                      </a:r>
                    </a:p>
                    <a:p>
                      <a:r>
                        <a:rPr lang="en-US" sz="1200">
                          <a:latin typeface="Open Sans"/>
                          <a:ea typeface="Open Sans"/>
                          <a:cs typeface="Open Sans"/>
                        </a:rPr>
                        <a:t>ELEC 464 Wireless Communications</a:t>
                      </a:r>
                    </a:p>
                    <a:p>
                      <a:r>
                        <a:rPr lang="en-US" sz="1200">
                          <a:latin typeface="Open Sans"/>
                          <a:ea typeface="Open Sans"/>
                          <a:cs typeface="Open Sans"/>
                        </a:rPr>
                        <a:t>ELEC 470 Computer Systems Architecture</a:t>
                      </a:r>
                    </a:p>
                    <a:p>
                      <a:r>
                        <a:rPr lang="en-US" sz="1200">
                          <a:latin typeface="Open Sans"/>
                          <a:ea typeface="Open Sans"/>
                          <a:cs typeface="Open Sans"/>
                        </a:rPr>
                        <a:t>ELEC 472 Artificial Intelligence and Interactive Systems</a:t>
                      </a:r>
                      <a:r>
                        <a:rPr lang="en-US" sz="1200" b="1">
                          <a:latin typeface="Open Sans"/>
                          <a:ea typeface="Open Sans"/>
                          <a:cs typeface="Open Sans"/>
                        </a:rPr>
                        <a:t> N/O</a:t>
                      </a:r>
                    </a:p>
                    <a:p>
                      <a:r>
                        <a:rPr lang="en-US" sz="1200">
                          <a:latin typeface="Open Sans"/>
                          <a:ea typeface="Open Sans"/>
                          <a:cs typeface="Open Sans"/>
                        </a:rPr>
                        <a:t>ELEC 473 Cryptography and Network Security</a:t>
                      </a:r>
                    </a:p>
                    <a:p>
                      <a:r>
                        <a:rPr lang="en-US" sz="1200">
                          <a:latin typeface="Open Sans"/>
                          <a:ea typeface="Open Sans"/>
                          <a:cs typeface="Open Sans"/>
                        </a:rPr>
                        <a:t>ELEC 474 Machine Vision </a:t>
                      </a:r>
                      <a:r>
                        <a:rPr lang="en-US" sz="1200" b="1" i="0" u="none" strike="noStrike" noProof="0">
                          <a:latin typeface="Open Sans"/>
                        </a:rPr>
                        <a:t>N/O</a:t>
                      </a:r>
                    </a:p>
                    <a:p>
                      <a:pPr lvl="0">
                        <a:buNone/>
                      </a:pPr>
                      <a:r>
                        <a:rPr lang="en-US" sz="1200">
                          <a:latin typeface="Open Sans"/>
                          <a:ea typeface="Open Sans"/>
                          <a:cs typeface="Open Sans"/>
                        </a:rPr>
                        <a:t>ELEC 475 </a:t>
                      </a:r>
                      <a:r>
                        <a:rPr lang="en-US" sz="1200" kern="1200" noProof="0">
                          <a:solidFill>
                            <a:schemeClr val="tx1"/>
                          </a:solidFill>
                          <a:latin typeface="Open Sans"/>
                          <a:ea typeface="Open Sans"/>
                          <a:cs typeface="Open Sans"/>
                        </a:rPr>
                        <a:t>Computer Vision with Deep Learning </a:t>
                      </a:r>
                      <a:r>
                        <a:rPr lang="en-US" sz="1200" b="1" i="1" kern="1200" noProof="0">
                          <a:solidFill>
                            <a:srgbClr val="7030A0"/>
                          </a:solidFill>
                          <a:latin typeface="Open Sans"/>
                          <a:ea typeface="Open Sans"/>
                          <a:cs typeface="Open Sans"/>
                        </a:rPr>
                        <a:t>New!</a:t>
                      </a:r>
                    </a:p>
                    <a:p>
                      <a:pPr lvl="0">
                        <a:buNone/>
                      </a:pPr>
                      <a:r>
                        <a:rPr lang="en-US" sz="1200">
                          <a:latin typeface="Open Sans"/>
                          <a:ea typeface="Open Sans"/>
                          <a:cs typeface="Open Sans"/>
                        </a:rPr>
                        <a:t>ELEC 477 </a:t>
                      </a:r>
                      <a:r>
                        <a:rPr lang="en-US" sz="1200" kern="1200" noProof="0">
                          <a:solidFill>
                            <a:schemeClr val="tx1"/>
                          </a:solidFill>
                          <a:latin typeface="Open Sans"/>
                          <a:ea typeface="Open Sans"/>
                          <a:cs typeface="Open Sans"/>
                        </a:rPr>
                        <a:t>Distributed Systems</a:t>
                      </a:r>
                      <a:r>
                        <a:rPr lang="en-US" sz="1200" b="0" i="0" u="none" strike="noStrike" noProof="0"/>
                        <a:t> </a:t>
                      </a:r>
                      <a:r>
                        <a:rPr lang="en-US" sz="1200" b="1" i="1" u="none" strike="noStrike" noProof="0">
                          <a:solidFill>
                            <a:srgbClr val="7030A0"/>
                          </a:solidFill>
                          <a:latin typeface="Open Sans"/>
                        </a:rPr>
                        <a:t>New!</a:t>
                      </a:r>
                    </a:p>
                    <a:p>
                      <a:r>
                        <a:rPr lang="en-US" sz="1200">
                          <a:latin typeface="Open Sans"/>
                          <a:ea typeface="Open Sans"/>
                          <a:cs typeface="Open Sans"/>
                        </a:rPr>
                        <a:t>ELEC 497 Research Project</a:t>
                      </a:r>
                    </a:p>
                    <a:p>
                      <a:r>
                        <a:rPr lang="en-US" sz="1200">
                          <a:latin typeface="Open Sans"/>
                          <a:ea typeface="Open Sans"/>
                          <a:cs typeface="Open Sans"/>
                        </a:rPr>
                        <a:t>SOFT 423 Software Requirements</a:t>
                      </a:r>
                    </a:p>
                    <a:p>
                      <a:r>
                        <a:rPr lang="en-US" sz="1200">
                          <a:latin typeface="Open Sans"/>
                          <a:ea typeface="Open Sans"/>
                          <a:cs typeface="Open Sans"/>
                        </a:rPr>
                        <a:t>SOFT 437 Performance Analysis  </a:t>
                      </a:r>
                    </a:p>
                    <a:p>
                      <a:endParaRPr lang="en-US"/>
                    </a:p>
                  </a:txBody>
                  <a:tcPr/>
                </a:tc>
                <a:extLst>
                  <a:ext uri="{0D108BD9-81ED-4DB2-BD59-A6C34878D82A}">
                    <a16:rowId xmlns:a16="http://schemas.microsoft.com/office/drawing/2014/main" val="4223834290"/>
                  </a:ext>
                </a:extLst>
              </a:tr>
            </a:tbl>
          </a:graphicData>
        </a:graphic>
      </p:graphicFrame>
      <p:graphicFrame>
        <p:nvGraphicFramePr>
          <p:cNvPr id="7" name="Table 7">
            <a:extLst>
              <a:ext uri="{FF2B5EF4-FFF2-40B4-BE49-F238E27FC236}">
                <a16:creationId xmlns:a16="http://schemas.microsoft.com/office/drawing/2014/main" id="{9F730923-A928-C03E-DAEA-8964496DFDE3}"/>
              </a:ext>
            </a:extLst>
          </p:cNvPr>
          <p:cNvGraphicFramePr>
            <a:graphicFrameLocks noGrp="1"/>
          </p:cNvGraphicFramePr>
          <p:nvPr>
            <p:extLst>
              <p:ext uri="{D42A27DB-BD31-4B8C-83A1-F6EECF244321}">
                <p14:modId xmlns:p14="http://schemas.microsoft.com/office/powerpoint/2010/main" val="3656414404"/>
              </p:ext>
            </p:extLst>
          </p:nvPr>
        </p:nvGraphicFramePr>
        <p:xfrm>
          <a:off x="772160" y="4775200"/>
          <a:ext cx="5018396" cy="2026843"/>
        </p:xfrm>
        <a:graphic>
          <a:graphicData uri="http://schemas.openxmlformats.org/drawingml/2006/table">
            <a:tbl>
              <a:tblPr firstRow="1" bandRow="1">
                <a:tableStyleId>{2D5ABB26-0587-4C30-8999-92F81FD0307C}</a:tableStyleId>
              </a:tblPr>
              <a:tblGrid>
                <a:gridCol w="5018396">
                  <a:extLst>
                    <a:ext uri="{9D8B030D-6E8A-4147-A177-3AD203B41FA5}">
                      <a16:colId xmlns:a16="http://schemas.microsoft.com/office/drawing/2014/main" val="716712180"/>
                    </a:ext>
                  </a:extLst>
                </a:gridCol>
              </a:tblGrid>
              <a:tr h="2026843">
                <a:tc>
                  <a:txBody>
                    <a:bodyPr/>
                    <a:lstStyle/>
                    <a:p>
                      <a:r>
                        <a:rPr lang="en-US" sz="1200">
                          <a:latin typeface="Open Sans"/>
                          <a:ea typeface="Open Sans"/>
                          <a:cs typeface="Open Sans"/>
                        </a:rPr>
                        <a:t>CMPE 204 Logic for Computing Science</a:t>
                      </a:r>
                    </a:p>
                    <a:p>
                      <a:r>
                        <a:rPr lang="en-US" sz="1200">
                          <a:latin typeface="Open Sans"/>
                          <a:ea typeface="Open Sans"/>
                          <a:cs typeface="Open Sans"/>
                        </a:rPr>
                        <a:t>CMPE 251 Data Analytics</a:t>
                      </a:r>
                    </a:p>
                    <a:p>
                      <a:r>
                        <a:rPr lang="en-US" sz="1200">
                          <a:latin typeface="Open Sans"/>
                          <a:ea typeface="Open Sans"/>
                          <a:cs typeface="Open Sans"/>
                        </a:rPr>
                        <a:t>CMPE 320 Fundamentals of Software Development</a:t>
                      </a:r>
                    </a:p>
                    <a:p>
                      <a:r>
                        <a:rPr lang="en-US" sz="1200">
                          <a:latin typeface="Open Sans"/>
                          <a:ea typeface="Open Sans"/>
                          <a:cs typeface="Open Sans"/>
                        </a:rPr>
                        <a:t>CMPE 322 Software Architecture</a:t>
                      </a:r>
                    </a:p>
                    <a:p>
                      <a:r>
                        <a:rPr lang="en-US" sz="1200">
                          <a:latin typeface="Open Sans"/>
                          <a:ea typeface="Open Sans"/>
                          <a:cs typeface="Open Sans"/>
                        </a:rPr>
                        <a:t>CMPE 325 Human-Computer Interaction</a:t>
                      </a:r>
                    </a:p>
                    <a:p>
                      <a:r>
                        <a:rPr lang="en-US" sz="1200">
                          <a:latin typeface="Open Sans"/>
                          <a:ea typeface="Open Sans"/>
                          <a:cs typeface="Open Sans"/>
                        </a:rPr>
                        <a:t>CMPE 327 Software Quality Interaction</a:t>
                      </a:r>
                    </a:p>
                    <a:p>
                      <a:r>
                        <a:rPr lang="en-US" sz="1200">
                          <a:latin typeface="Open Sans"/>
                          <a:ea typeface="Open Sans"/>
                          <a:cs typeface="Open Sans"/>
                        </a:rPr>
                        <a:t>CMPE 332 Database Management Systems</a:t>
                      </a:r>
                    </a:p>
                    <a:p>
                      <a:r>
                        <a:rPr lang="en-US" sz="1200">
                          <a:latin typeface="Open Sans"/>
                          <a:ea typeface="Open Sans"/>
                          <a:cs typeface="Open Sans"/>
                        </a:rPr>
                        <a:t>CMPE 351 Advanced Data Analytics</a:t>
                      </a:r>
                    </a:p>
                    <a:p>
                      <a:r>
                        <a:rPr lang="en-US" sz="1200">
                          <a:latin typeface="Open Sans"/>
                          <a:ea typeface="Open Sans"/>
                          <a:cs typeface="Open Sans"/>
                        </a:rPr>
                        <a:t>CMPE 422 Formal Methods in Software Engineering</a:t>
                      </a:r>
                    </a:p>
                    <a:p>
                      <a:r>
                        <a:rPr lang="en-US" sz="1200">
                          <a:latin typeface="Open Sans"/>
                          <a:ea typeface="Open Sans"/>
                          <a:cs typeface="Open Sans"/>
                        </a:rPr>
                        <a:t>CMPE 425 Adv. User Interface Design </a:t>
                      </a:r>
                      <a:r>
                        <a:rPr lang="en-US" sz="1200" b="1">
                          <a:latin typeface="Open Sans"/>
                          <a:ea typeface="Open Sans"/>
                          <a:cs typeface="Open Sans"/>
                        </a:rPr>
                        <a:t>N/O</a:t>
                      </a:r>
                    </a:p>
                  </a:txBody>
                  <a:tcPr/>
                </a:tc>
                <a:extLst>
                  <a:ext uri="{0D108BD9-81ED-4DB2-BD59-A6C34878D82A}">
                    <a16:rowId xmlns:a16="http://schemas.microsoft.com/office/drawing/2014/main" val="2434909834"/>
                  </a:ext>
                </a:extLst>
              </a:tr>
            </a:tbl>
          </a:graphicData>
        </a:graphic>
      </p:graphicFrame>
      <p:graphicFrame>
        <p:nvGraphicFramePr>
          <p:cNvPr id="8" name="Table 8">
            <a:extLst>
              <a:ext uri="{FF2B5EF4-FFF2-40B4-BE49-F238E27FC236}">
                <a16:creationId xmlns:a16="http://schemas.microsoft.com/office/drawing/2014/main" id="{B4D18B4E-D205-EB54-A6AD-7784A9779C9B}"/>
              </a:ext>
            </a:extLst>
          </p:cNvPr>
          <p:cNvGraphicFramePr>
            <a:graphicFrameLocks noGrp="1"/>
          </p:cNvGraphicFramePr>
          <p:nvPr>
            <p:extLst>
              <p:ext uri="{D42A27DB-BD31-4B8C-83A1-F6EECF244321}">
                <p14:modId xmlns:p14="http://schemas.microsoft.com/office/powerpoint/2010/main" val="2104672163"/>
              </p:ext>
            </p:extLst>
          </p:nvPr>
        </p:nvGraphicFramePr>
        <p:xfrm>
          <a:off x="5954485" y="4778828"/>
          <a:ext cx="4833257" cy="1920240"/>
        </p:xfrm>
        <a:graphic>
          <a:graphicData uri="http://schemas.openxmlformats.org/drawingml/2006/table">
            <a:tbl>
              <a:tblPr firstRow="1" bandRow="1">
                <a:tableStyleId>{2D5ABB26-0587-4C30-8999-92F81FD0307C}</a:tableStyleId>
              </a:tblPr>
              <a:tblGrid>
                <a:gridCol w="4833257">
                  <a:extLst>
                    <a:ext uri="{9D8B030D-6E8A-4147-A177-3AD203B41FA5}">
                      <a16:colId xmlns:a16="http://schemas.microsoft.com/office/drawing/2014/main" val="4140913740"/>
                    </a:ext>
                  </a:extLst>
                </a:gridCol>
              </a:tblGrid>
              <a:tr h="1920240">
                <a:tc>
                  <a:txBody>
                    <a:bodyPr/>
                    <a:lstStyle/>
                    <a:p>
                      <a:r>
                        <a:rPr lang="en-US" sz="1200">
                          <a:latin typeface="Open Sans"/>
                          <a:ea typeface="Open Sans"/>
                          <a:cs typeface="Open Sans"/>
                        </a:rPr>
                        <a:t>CMPE 432 Adv/ Database Systems </a:t>
                      </a:r>
                      <a:r>
                        <a:rPr lang="en-US" sz="1200" b="1">
                          <a:latin typeface="Open Sans"/>
                          <a:ea typeface="Open Sans"/>
                          <a:cs typeface="Open Sans"/>
                        </a:rPr>
                        <a:t>N/O</a:t>
                      </a:r>
                    </a:p>
                    <a:p>
                      <a:r>
                        <a:rPr lang="en-US" sz="1200">
                          <a:latin typeface="Open Sans"/>
                          <a:ea typeface="Open Sans"/>
                          <a:cs typeface="Open Sans"/>
                        </a:rPr>
                        <a:t>CMPE 452 Neural Networks and Genetic Algorithms</a:t>
                      </a:r>
                    </a:p>
                    <a:p>
                      <a:r>
                        <a:rPr lang="en-US" sz="1200">
                          <a:latin typeface="Open Sans"/>
                          <a:ea typeface="Open Sans"/>
                          <a:cs typeface="Open Sans"/>
                        </a:rPr>
                        <a:t>CMPE 454 Computer Graphics</a:t>
                      </a:r>
                    </a:p>
                    <a:p>
                      <a:r>
                        <a:rPr lang="en-US" sz="1200">
                          <a:latin typeface="Open Sans"/>
                          <a:ea typeface="Open Sans"/>
                          <a:cs typeface="Open Sans"/>
                        </a:rPr>
                        <a:t>CMPE 457 Image Processing and Computer Vision</a:t>
                      </a:r>
                    </a:p>
                    <a:p>
                      <a:r>
                        <a:rPr lang="en-US" sz="1200">
                          <a:latin typeface="Open Sans"/>
                          <a:ea typeface="Open Sans"/>
                          <a:cs typeface="Open Sans"/>
                        </a:rPr>
                        <a:t>CMPE 458 Programming Language Processors</a:t>
                      </a:r>
                    </a:p>
                    <a:p>
                      <a:endParaRPr lang="en-US" sz="1200">
                        <a:latin typeface="Open Sans"/>
                        <a:ea typeface="Open Sans"/>
                        <a:cs typeface="Open Sans"/>
                      </a:endParaRPr>
                    </a:p>
                    <a:p>
                      <a:r>
                        <a:rPr lang="en-US" sz="1200">
                          <a:latin typeface="Open Sans"/>
                          <a:ea typeface="Open Sans"/>
                          <a:cs typeface="Open Sans"/>
                        </a:rPr>
                        <a:t>APSC 303 Professional Internship</a:t>
                      </a:r>
                    </a:p>
                    <a:p>
                      <a:r>
                        <a:rPr lang="en-US" sz="1200">
                          <a:latin typeface="Open Sans"/>
                          <a:ea typeface="Open Sans"/>
                          <a:cs typeface="Open Sans"/>
                        </a:rPr>
                        <a:t>APSC 400 Technology, Engineering &amp; Management </a:t>
                      </a:r>
                      <a:r>
                        <a:rPr lang="en-US" sz="1200" b="1">
                          <a:latin typeface="Open Sans"/>
                          <a:ea typeface="Open Sans"/>
                          <a:cs typeface="Open Sans"/>
                        </a:rPr>
                        <a:t>N/O</a:t>
                      </a:r>
                    </a:p>
                    <a:p>
                      <a:r>
                        <a:rPr lang="en-US" sz="1200">
                          <a:latin typeface="Open Sans"/>
                          <a:ea typeface="Open Sans"/>
                          <a:cs typeface="Open Sans"/>
                        </a:rPr>
                        <a:t>APSC 401 Interdisciplinary Projects </a:t>
                      </a:r>
                    </a:p>
                  </a:txBody>
                  <a:tcPr/>
                </a:tc>
                <a:extLst>
                  <a:ext uri="{0D108BD9-81ED-4DB2-BD59-A6C34878D82A}">
                    <a16:rowId xmlns:a16="http://schemas.microsoft.com/office/drawing/2014/main" val="3894545618"/>
                  </a:ext>
                </a:extLst>
              </a:tr>
            </a:tbl>
          </a:graphicData>
        </a:graphic>
      </p:graphicFrame>
    </p:spTree>
    <p:extLst>
      <p:ext uri="{BB962C8B-B14F-4D97-AF65-F5344CB8AC3E}">
        <p14:creationId xmlns:p14="http://schemas.microsoft.com/office/powerpoint/2010/main" val="3592960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78FD1E94-B12F-434F-8027-5DBEAC55A1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1">
            <a:extLst>
              <a:ext uri="{FF2B5EF4-FFF2-40B4-BE49-F238E27FC236}">
                <a16:creationId xmlns:a16="http://schemas.microsoft.com/office/drawing/2014/main" id="{1BC8109F-B452-45EE-8BB3-65433C03960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117FC5E-C9FB-5C6E-4772-C0CFE6EDDC7C}"/>
              </a:ext>
            </a:extLst>
          </p:cNvPr>
          <p:cNvSpPr>
            <a:spLocks noGrp="1"/>
          </p:cNvSpPr>
          <p:nvPr>
            <p:ph type="title"/>
          </p:nvPr>
        </p:nvSpPr>
        <p:spPr>
          <a:xfrm>
            <a:off x="838200" y="365125"/>
            <a:ext cx="10515600" cy="705077"/>
          </a:xfrm>
        </p:spPr>
        <p:txBody>
          <a:bodyPr vert="horz" lIns="91440" tIns="45720" rIns="91440" bIns="45720" rtlCol="0" anchor="ctr">
            <a:normAutofit/>
          </a:bodyPr>
          <a:lstStyle/>
          <a:p>
            <a:r>
              <a:rPr lang="en-US" sz="2200" b="0">
                <a:latin typeface="Open Sans Semibold"/>
                <a:ea typeface="Open Sans Semibold"/>
                <a:cs typeface="Open Sans Semibold"/>
              </a:rPr>
              <a:t>Computer Engineering: ECE Course Offerings in 2023-24</a:t>
            </a:r>
            <a:endParaRPr lang="en-US" sz="2200">
              <a:ea typeface="Open Sans Semibold"/>
              <a:cs typeface="Open Sans Semibold"/>
            </a:endParaRPr>
          </a:p>
        </p:txBody>
      </p:sp>
      <p:graphicFrame>
        <p:nvGraphicFramePr>
          <p:cNvPr id="5" name="Content Placeholder 4">
            <a:extLst>
              <a:ext uri="{FF2B5EF4-FFF2-40B4-BE49-F238E27FC236}">
                <a16:creationId xmlns:a16="http://schemas.microsoft.com/office/drawing/2014/main" id="{2B98DDB0-2C3D-8836-FE87-28AC5514154E}"/>
              </a:ext>
            </a:extLst>
          </p:cNvPr>
          <p:cNvGraphicFramePr>
            <a:graphicFrameLocks noGrp="1"/>
          </p:cNvGraphicFramePr>
          <p:nvPr>
            <p:ph sz="half" idx="1"/>
            <p:extLst>
              <p:ext uri="{D42A27DB-BD31-4B8C-83A1-F6EECF244321}">
                <p14:modId xmlns:p14="http://schemas.microsoft.com/office/powerpoint/2010/main" val="3091376620"/>
              </p:ext>
            </p:extLst>
          </p:nvPr>
        </p:nvGraphicFramePr>
        <p:xfrm>
          <a:off x="957942" y="1153885"/>
          <a:ext cx="10277803" cy="5312865"/>
        </p:xfrm>
        <a:graphic>
          <a:graphicData uri="http://schemas.openxmlformats.org/drawingml/2006/table">
            <a:tbl>
              <a:tblPr firstRow="1" bandRow="1">
                <a:tableStyleId>{5C22544A-7EE6-4342-B048-85BDC9FD1C3A}</a:tableStyleId>
              </a:tblPr>
              <a:tblGrid>
                <a:gridCol w="965534">
                  <a:extLst>
                    <a:ext uri="{9D8B030D-6E8A-4147-A177-3AD203B41FA5}">
                      <a16:colId xmlns:a16="http://schemas.microsoft.com/office/drawing/2014/main" val="2026477481"/>
                    </a:ext>
                  </a:extLst>
                </a:gridCol>
                <a:gridCol w="3677152">
                  <a:extLst>
                    <a:ext uri="{9D8B030D-6E8A-4147-A177-3AD203B41FA5}">
                      <a16:colId xmlns:a16="http://schemas.microsoft.com/office/drawing/2014/main" val="2982949201"/>
                    </a:ext>
                  </a:extLst>
                </a:gridCol>
                <a:gridCol w="375557">
                  <a:extLst>
                    <a:ext uri="{9D8B030D-6E8A-4147-A177-3AD203B41FA5}">
                      <a16:colId xmlns:a16="http://schemas.microsoft.com/office/drawing/2014/main" val="4287913518"/>
                    </a:ext>
                  </a:extLst>
                </a:gridCol>
                <a:gridCol w="703939">
                  <a:extLst>
                    <a:ext uri="{9D8B030D-6E8A-4147-A177-3AD203B41FA5}">
                      <a16:colId xmlns:a16="http://schemas.microsoft.com/office/drawing/2014/main" val="2964824794"/>
                    </a:ext>
                  </a:extLst>
                </a:gridCol>
                <a:gridCol w="832757">
                  <a:extLst>
                    <a:ext uri="{9D8B030D-6E8A-4147-A177-3AD203B41FA5}">
                      <a16:colId xmlns:a16="http://schemas.microsoft.com/office/drawing/2014/main" val="3041806797"/>
                    </a:ext>
                  </a:extLst>
                </a:gridCol>
                <a:gridCol w="3009852">
                  <a:extLst>
                    <a:ext uri="{9D8B030D-6E8A-4147-A177-3AD203B41FA5}">
                      <a16:colId xmlns:a16="http://schemas.microsoft.com/office/drawing/2014/main" val="4031610617"/>
                    </a:ext>
                  </a:extLst>
                </a:gridCol>
                <a:gridCol w="713012">
                  <a:extLst>
                    <a:ext uri="{9D8B030D-6E8A-4147-A177-3AD203B41FA5}">
                      <a16:colId xmlns:a16="http://schemas.microsoft.com/office/drawing/2014/main" val="2946750702"/>
                    </a:ext>
                  </a:extLst>
                </a:gridCol>
              </a:tblGrid>
              <a:tr h="340130">
                <a:tc>
                  <a:txBody>
                    <a:bodyPr/>
                    <a:lstStyle/>
                    <a:p>
                      <a:r>
                        <a:rPr lang="en-US" sz="1100">
                          <a:effectLst/>
                        </a:rPr>
                        <a:t>Course #</a:t>
                      </a:r>
                    </a:p>
                  </a:txBody>
                  <a:tcPr marL="0" marR="0" marT="0" marB="0" anchor="ctr"/>
                </a:tc>
                <a:tc>
                  <a:txBody>
                    <a:bodyPr/>
                    <a:lstStyle/>
                    <a:p>
                      <a:r>
                        <a:rPr lang="en-US" sz="1100">
                          <a:effectLst/>
                        </a:rPr>
                        <a:t>Course Name</a:t>
                      </a:r>
                    </a:p>
                  </a:txBody>
                  <a:tcPr marL="0" marR="0" marT="0" marB="0" anchor="ctr"/>
                </a:tc>
                <a:tc>
                  <a:txBody>
                    <a:bodyPr/>
                    <a:lstStyle/>
                    <a:p>
                      <a:r>
                        <a:rPr lang="en-US" sz="1100">
                          <a:effectLst/>
                        </a:rPr>
                        <a:t>Term</a:t>
                      </a:r>
                    </a:p>
                  </a:txBody>
                  <a:tcPr marL="0" marR="0" marT="0" marB="0" anchor="ctr"/>
                </a:tc>
                <a:tc>
                  <a:txBody>
                    <a:bodyPr/>
                    <a:lstStyle/>
                    <a:p>
                      <a:endParaRPr lang="en-US" sz="1100">
                        <a:effectLst/>
                      </a:endParaRPr>
                    </a:p>
                  </a:txBody>
                  <a:tcPr marL="0" marR="0" marT="0" marB="0" anchor="ctr"/>
                </a:tc>
                <a:tc>
                  <a:txBody>
                    <a:bodyPr/>
                    <a:lstStyle/>
                    <a:p>
                      <a:r>
                        <a:rPr lang="en-US" sz="1100">
                          <a:effectLst/>
                        </a:rPr>
                        <a:t>Course #</a:t>
                      </a:r>
                    </a:p>
                  </a:txBody>
                  <a:tcPr marL="0" marR="0" marT="0" marB="0" anchor="ctr"/>
                </a:tc>
                <a:tc>
                  <a:txBody>
                    <a:bodyPr/>
                    <a:lstStyle/>
                    <a:p>
                      <a:r>
                        <a:rPr lang="en-US" sz="1100">
                          <a:effectLst/>
                        </a:rPr>
                        <a:t>Course Name</a:t>
                      </a:r>
                    </a:p>
                  </a:txBody>
                  <a:tcPr marL="0" marR="0" marT="0" marB="0" anchor="ctr"/>
                </a:tc>
                <a:tc>
                  <a:txBody>
                    <a:bodyPr/>
                    <a:lstStyle/>
                    <a:p>
                      <a:r>
                        <a:rPr lang="en-US" sz="1100">
                          <a:effectLst/>
                        </a:rPr>
                        <a:t>Term</a:t>
                      </a:r>
                    </a:p>
                  </a:txBody>
                  <a:tcPr marL="0" marR="0" marT="0" marB="0" anchor="ctr"/>
                </a:tc>
                <a:extLst>
                  <a:ext uri="{0D108BD9-81ED-4DB2-BD59-A6C34878D82A}">
                    <a16:rowId xmlns:a16="http://schemas.microsoft.com/office/drawing/2014/main" val="2875990766"/>
                  </a:ext>
                </a:extLst>
              </a:tr>
              <a:tr h="238091">
                <a:tc>
                  <a:txBody>
                    <a:bodyPr/>
                    <a:lstStyle/>
                    <a:p>
                      <a:r>
                        <a:rPr lang="en-US" sz="1300">
                          <a:effectLst/>
                        </a:rPr>
                        <a:t>ELEC 224</a:t>
                      </a:r>
                    </a:p>
                  </a:txBody>
                  <a:tcPr marL="0" marR="0" marT="0" marB="0" anchor="ctr"/>
                </a:tc>
                <a:tc>
                  <a:txBody>
                    <a:bodyPr/>
                    <a:lstStyle/>
                    <a:p>
                      <a:r>
                        <a:rPr lang="en-US" sz="1300">
                          <a:effectLst/>
                        </a:rPr>
                        <a:t>Cont.-Time Signals &amp; Systems</a:t>
                      </a:r>
                    </a:p>
                  </a:txBody>
                  <a:tcPr marL="0" marR="0" marT="0" marB="0" anchor="ctr"/>
                </a:tc>
                <a:tc>
                  <a:txBody>
                    <a:bodyPr/>
                    <a:lstStyle/>
                    <a:p>
                      <a:r>
                        <a:rPr lang="en-US" sz="1300">
                          <a:effectLst/>
                        </a:rPr>
                        <a:t>W</a:t>
                      </a:r>
                    </a:p>
                  </a:txBody>
                  <a:tcPr marL="0" marR="0" marT="0" marB="0" anchor="ctr"/>
                </a:tc>
                <a:tc>
                  <a:txBody>
                    <a:bodyPr/>
                    <a:lstStyle/>
                    <a:p>
                      <a:endParaRPr lang="en-US" sz="1100"/>
                    </a:p>
                  </a:txBody>
                  <a:tcPr marL="0" marR="0" marT="0" marB="0" anchor="ctr"/>
                </a:tc>
                <a:tc>
                  <a:txBody>
                    <a:bodyPr/>
                    <a:lstStyle/>
                    <a:p>
                      <a:r>
                        <a:rPr lang="en-US" sz="1400">
                          <a:effectLst/>
                        </a:rPr>
                        <a:t>ELEC 344</a:t>
                      </a:r>
                    </a:p>
                  </a:txBody>
                  <a:tcPr marL="0" marR="0" marT="0" marB="0" anchor="ctr"/>
                </a:tc>
                <a:tc>
                  <a:txBody>
                    <a:bodyPr/>
                    <a:lstStyle/>
                    <a:p>
                      <a:r>
                        <a:rPr lang="en-US" sz="1400">
                          <a:effectLst/>
                        </a:rPr>
                        <a:t>Sensors and Actuators</a:t>
                      </a:r>
                    </a:p>
                  </a:txBody>
                  <a:tcPr marL="0" marR="0" marT="0" marB="0" anchor="ctr"/>
                </a:tc>
                <a:tc>
                  <a:txBody>
                    <a:bodyPr/>
                    <a:lstStyle/>
                    <a:p>
                      <a:r>
                        <a:rPr lang="en-US" sz="1100">
                          <a:effectLst/>
                        </a:rPr>
                        <a:t>N/O</a:t>
                      </a:r>
                    </a:p>
                  </a:txBody>
                  <a:tcPr marL="0" marR="0" marT="0" marB="0" anchor="ctr"/>
                </a:tc>
                <a:extLst>
                  <a:ext uri="{0D108BD9-81ED-4DB2-BD59-A6C34878D82A}">
                    <a16:rowId xmlns:a16="http://schemas.microsoft.com/office/drawing/2014/main" val="3859254567"/>
                  </a:ext>
                </a:extLst>
              </a:tr>
              <a:tr h="238091">
                <a:tc>
                  <a:txBody>
                    <a:bodyPr/>
                    <a:lstStyle/>
                    <a:p>
                      <a:r>
                        <a:rPr lang="en-US" sz="1300">
                          <a:effectLst/>
                        </a:rPr>
                        <a:t>ELEC 324</a:t>
                      </a:r>
                    </a:p>
                  </a:txBody>
                  <a:tcPr marL="0" marR="0" marT="0" marB="0" anchor="ctr"/>
                </a:tc>
                <a:tc>
                  <a:txBody>
                    <a:bodyPr/>
                    <a:lstStyle/>
                    <a:p>
                      <a:r>
                        <a:rPr lang="en-US" sz="1300">
                          <a:effectLst/>
                        </a:rPr>
                        <a:t>Discrete-Time Signals &amp; Systems</a:t>
                      </a:r>
                    </a:p>
                  </a:txBody>
                  <a:tcPr marL="0" marR="0" marT="0" marB="0" anchor="ctr"/>
                </a:tc>
                <a:tc>
                  <a:txBody>
                    <a:bodyPr/>
                    <a:lstStyle/>
                    <a:p>
                      <a:r>
                        <a:rPr lang="en-US" sz="1300">
                          <a:effectLst/>
                        </a:rPr>
                        <a:t>F</a:t>
                      </a:r>
                    </a:p>
                  </a:txBody>
                  <a:tcPr marL="0" marR="0" marT="0" marB="0" anchor="ctr"/>
                </a:tc>
                <a:tc>
                  <a:txBody>
                    <a:bodyPr/>
                    <a:lstStyle/>
                    <a:p>
                      <a:endParaRPr lang="en-US" sz="1100"/>
                    </a:p>
                  </a:txBody>
                  <a:tcPr marL="0" marR="0" marT="0" marB="0" anchor="ctr"/>
                </a:tc>
                <a:tc>
                  <a:txBody>
                    <a:bodyPr/>
                    <a:lstStyle/>
                    <a:p>
                      <a:r>
                        <a:rPr lang="en-US" sz="1400">
                          <a:effectLst/>
                        </a:rPr>
                        <a:t>ELEC 425</a:t>
                      </a:r>
                    </a:p>
                  </a:txBody>
                  <a:tcPr marL="0" marR="0" marT="0" marB="0" anchor="ctr"/>
                </a:tc>
                <a:tc>
                  <a:txBody>
                    <a:bodyPr/>
                    <a:lstStyle/>
                    <a:p>
                      <a:r>
                        <a:rPr lang="en-US" sz="1400">
                          <a:effectLst/>
                        </a:rPr>
                        <a:t>Machine Learning and Deep Learning</a:t>
                      </a:r>
                    </a:p>
                  </a:txBody>
                  <a:tcPr marL="0" marR="0" marT="0" marB="0" anchor="ctr"/>
                </a:tc>
                <a:tc>
                  <a:txBody>
                    <a:bodyPr/>
                    <a:lstStyle/>
                    <a:p>
                      <a:r>
                        <a:rPr lang="en-US" sz="1100">
                          <a:effectLst/>
                        </a:rPr>
                        <a:t>N/O</a:t>
                      </a:r>
                    </a:p>
                  </a:txBody>
                  <a:tcPr marL="0" marR="0" marT="0" marB="0" anchor="ctr"/>
                </a:tc>
                <a:extLst>
                  <a:ext uri="{0D108BD9-81ED-4DB2-BD59-A6C34878D82A}">
                    <a16:rowId xmlns:a16="http://schemas.microsoft.com/office/drawing/2014/main" val="1597887768"/>
                  </a:ext>
                </a:extLst>
              </a:tr>
              <a:tr h="238091">
                <a:tc>
                  <a:txBody>
                    <a:bodyPr/>
                    <a:lstStyle/>
                    <a:p>
                      <a:r>
                        <a:rPr lang="en-US" sz="1300">
                          <a:effectLst/>
                        </a:rPr>
                        <a:t>ELEC 345</a:t>
                      </a:r>
                    </a:p>
                  </a:txBody>
                  <a:tcPr marL="0" marR="0" marT="0" marB="0" anchor="ctr"/>
                </a:tc>
                <a:tc>
                  <a:txBody>
                    <a:bodyPr/>
                    <a:lstStyle/>
                    <a:p>
                      <a:r>
                        <a:rPr lang="en-US" sz="1300">
                          <a:effectLst/>
                        </a:rPr>
                        <a:t>Sensor Fabrication Technologies</a:t>
                      </a:r>
                    </a:p>
                  </a:txBody>
                  <a:tcPr marL="0" marR="0" marT="0" marB="0" anchor="ctr"/>
                </a:tc>
                <a:tc>
                  <a:txBody>
                    <a:bodyPr/>
                    <a:lstStyle/>
                    <a:p>
                      <a:r>
                        <a:rPr lang="en-US" sz="1300">
                          <a:effectLst/>
                        </a:rPr>
                        <a:t>F</a:t>
                      </a:r>
                    </a:p>
                  </a:txBody>
                  <a:tcPr marL="0" marR="0" marT="0" marB="0" anchor="ctr"/>
                </a:tc>
                <a:tc>
                  <a:txBody>
                    <a:bodyPr/>
                    <a:lstStyle/>
                    <a:p>
                      <a:r>
                        <a:rPr lang="en-US" sz="1100"/>
                        <a:t>new</a:t>
                      </a:r>
                    </a:p>
                  </a:txBody>
                  <a:tcPr marL="0" marR="0" marT="0" marB="0" anchor="ctr"/>
                </a:tc>
                <a:tc>
                  <a:txBody>
                    <a:bodyPr/>
                    <a:lstStyle/>
                    <a:p>
                      <a:r>
                        <a:rPr lang="en-US" sz="1400">
                          <a:effectLst/>
                        </a:rPr>
                        <a:t>ELEC 444</a:t>
                      </a:r>
                    </a:p>
                  </a:txBody>
                  <a:tcPr marL="0" marR="0" marT="0" marB="0" anchor="ctr"/>
                </a:tc>
                <a:tc>
                  <a:txBody>
                    <a:bodyPr/>
                    <a:lstStyle/>
                    <a:p>
                      <a:r>
                        <a:rPr lang="en-US" sz="1400">
                          <a:effectLst/>
                        </a:rPr>
                        <a:t>Modeling &amp; Comp. Control of Mech. Syst.</a:t>
                      </a:r>
                    </a:p>
                  </a:txBody>
                  <a:tcPr marL="0" marR="0" marT="0" marB="0" anchor="ctr"/>
                </a:tc>
                <a:tc>
                  <a:txBody>
                    <a:bodyPr/>
                    <a:lstStyle/>
                    <a:p>
                      <a:r>
                        <a:rPr lang="en-US" sz="1100">
                          <a:effectLst/>
                        </a:rPr>
                        <a:t>N/O</a:t>
                      </a:r>
                    </a:p>
                  </a:txBody>
                  <a:tcPr marL="0" marR="0" marT="0" marB="0" anchor="ctr"/>
                </a:tc>
                <a:extLst>
                  <a:ext uri="{0D108BD9-81ED-4DB2-BD59-A6C34878D82A}">
                    <a16:rowId xmlns:a16="http://schemas.microsoft.com/office/drawing/2014/main" val="3471926840"/>
                  </a:ext>
                </a:extLst>
              </a:tr>
              <a:tr h="238091">
                <a:tc>
                  <a:txBody>
                    <a:bodyPr/>
                    <a:lstStyle/>
                    <a:p>
                      <a:r>
                        <a:rPr lang="en-US" sz="1300">
                          <a:effectLst/>
                        </a:rPr>
                        <a:t>ELEC 353</a:t>
                      </a:r>
                    </a:p>
                  </a:txBody>
                  <a:tcPr marL="0" marR="0" marT="0" marB="0" anchor="ctr"/>
                </a:tc>
                <a:tc>
                  <a:txBody>
                    <a:bodyPr/>
                    <a:lstStyle/>
                    <a:p>
                      <a:r>
                        <a:rPr lang="en-US" sz="1300">
                          <a:effectLst/>
                        </a:rPr>
                        <a:t>Electronics II</a:t>
                      </a:r>
                    </a:p>
                  </a:txBody>
                  <a:tcPr marL="0" marR="0" marT="0" marB="0" anchor="ctr"/>
                </a:tc>
                <a:tc>
                  <a:txBody>
                    <a:bodyPr/>
                    <a:lstStyle/>
                    <a:p>
                      <a:r>
                        <a:rPr lang="en-US" sz="1300">
                          <a:effectLst/>
                        </a:rPr>
                        <a:t>F</a:t>
                      </a:r>
                    </a:p>
                  </a:txBody>
                  <a:tcPr marL="0" marR="0" marT="0" marB="0" anchor="ctr"/>
                </a:tc>
                <a:tc>
                  <a:txBody>
                    <a:bodyPr/>
                    <a:lstStyle/>
                    <a:p>
                      <a:endParaRPr lang="en-US" sz="1100"/>
                    </a:p>
                  </a:txBody>
                  <a:tcPr marL="0" marR="0" marT="0" marB="0" anchor="ctr"/>
                </a:tc>
                <a:tc>
                  <a:txBody>
                    <a:bodyPr/>
                    <a:lstStyle/>
                    <a:p>
                      <a:r>
                        <a:rPr lang="en-US" sz="1400">
                          <a:effectLst/>
                        </a:rPr>
                        <a:t>ELEC 448*</a:t>
                      </a:r>
                    </a:p>
                  </a:txBody>
                  <a:tcPr marL="0" marR="0" marT="0" marB="0" anchor="ctr"/>
                </a:tc>
                <a:tc>
                  <a:txBody>
                    <a:bodyPr/>
                    <a:lstStyle/>
                    <a:p>
                      <a:r>
                        <a:rPr lang="en-US" sz="1400">
                          <a:effectLst/>
                        </a:rPr>
                        <a:t>Intr. Robotics: Mechanics &amp; Control</a:t>
                      </a:r>
                    </a:p>
                  </a:txBody>
                  <a:tcPr marL="0" marR="0" marT="0" marB="0" anchor="ctr"/>
                </a:tc>
                <a:tc>
                  <a:txBody>
                    <a:bodyPr/>
                    <a:lstStyle/>
                    <a:p>
                      <a:r>
                        <a:rPr lang="en-US" sz="1100">
                          <a:effectLst/>
                        </a:rPr>
                        <a:t>N/O</a:t>
                      </a:r>
                    </a:p>
                  </a:txBody>
                  <a:tcPr marL="0" marR="0" marT="0" marB="0" anchor="ctr"/>
                </a:tc>
                <a:extLst>
                  <a:ext uri="{0D108BD9-81ED-4DB2-BD59-A6C34878D82A}">
                    <a16:rowId xmlns:a16="http://schemas.microsoft.com/office/drawing/2014/main" val="624873843"/>
                  </a:ext>
                </a:extLst>
              </a:tr>
              <a:tr h="442169">
                <a:tc>
                  <a:txBody>
                    <a:bodyPr/>
                    <a:lstStyle/>
                    <a:p>
                      <a:r>
                        <a:rPr lang="en-US" sz="1300">
                          <a:effectLst/>
                        </a:rPr>
                        <a:t>ELEC 372</a:t>
                      </a:r>
                    </a:p>
                  </a:txBody>
                  <a:tcPr marL="0" marR="0" marT="0" marB="0" anchor="ctr"/>
                </a:tc>
                <a:tc>
                  <a:txBody>
                    <a:bodyPr/>
                    <a:lstStyle/>
                    <a:p>
                      <a:r>
                        <a:rPr lang="en-US" sz="1300">
                          <a:effectLst/>
                        </a:rPr>
                        <a:t>Numerical Methods and Optimization for Electrical Engineers</a:t>
                      </a:r>
                    </a:p>
                  </a:txBody>
                  <a:tcPr marL="0" marR="0" marT="0" marB="0" anchor="ctr"/>
                </a:tc>
                <a:tc>
                  <a:txBody>
                    <a:bodyPr/>
                    <a:lstStyle/>
                    <a:p>
                      <a:r>
                        <a:rPr lang="en-US" sz="1300">
                          <a:effectLst/>
                        </a:rPr>
                        <a:t>W</a:t>
                      </a:r>
                    </a:p>
                  </a:txBody>
                  <a:tcPr marL="0" marR="0" marT="0" marB="0" anchor="ctr"/>
                </a:tc>
                <a:tc>
                  <a:txBody>
                    <a:bodyPr/>
                    <a:lstStyle/>
                    <a:p>
                      <a:endParaRPr lang="en-US" sz="1100"/>
                    </a:p>
                  </a:txBody>
                  <a:tcPr marL="0" marR="0" marT="0" marB="0" anchor="ctr"/>
                </a:tc>
                <a:tc>
                  <a:txBody>
                    <a:bodyPr/>
                    <a:lstStyle/>
                    <a:p>
                      <a:r>
                        <a:rPr lang="en-US" sz="1400">
                          <a:effectLst/>
                        </a:rPr>
                        <a:t>ELEC 472</a:t>
                      </a:r>
                    </a:p>
                  </a:txBody>
                  <a:tcPr marL="0" marR="0" marT="0" marB="0" anchor="ctr"/>
                </a:tc>
                <a:tc>
                  <a:txBody>
                    <a:bodyPr/>
                    <a:lstStyle/>
                    <a:p>
                      <a:r>
                        <a:rPr lang="en-US" sz="1400">
                          <a:effectLst/>
                        </a:rPr>
                        <a:t>Artificial Intelligence</a:t>
                      </a:r>
                    </a:p>
                  </a:txBody>
                  <a:tcPr marL="0" marR="0" marT="0" marB="0" anchor="ctr"/>
                </a:tc>
                <a:tc>
                  <a:txBody>
                    <a:bodyPr/>
                    <a:lstStyle/>
                    <a:p>
                      <a:r>
                        <a:rPr lang="en-US" sz="1100">
                          <a:effectLst/>
                        </a:rPr>
                        <a:t>N/O</a:t>
                      </a:r>
                    </a:p>
                  </a:txBody>
                  <a:tcPr marL="0" marR="0" marT="0" marB="0" anchor="ctr"/>
                </a:tc>
                <a:extLst>
                  <a:ext uri="{0D108BD9-81ED-4DB2-BD59-A6C34878D82A}">
                    <a16:rowId xmlns:a16="http://schemas.microsoft.com/office/drawing/2014/main" val="2483842543"/>
                  </a:ext>
                </a:extLst>
              </a:tr>
              <a:tr h="238091">
                <a:tc>
                  <a:txBody>
                    <a:bodyPr/>
                    <a:lstStyle/>
                    <a:p>
                      <a:r>
                        <a:rPr lang="en-US" sz="1300">
                          <a:effectLst/>
                        </a:rPr>
                        <a:t>ELEC 408</a:t>
                      </a:r>
                    </a:p>
                  </a:txBody>
                  <a:tcPr marL="0" marR="0" marT="0" marB="0" anchor="ctr"/>
                </a:tc>
                <a:tc>
                  <a:txBody>
                    <a:bodyPr/>
                    <a:lstStyle/>
                    <a:p>
                      <a:r>
                        <a:rPr lang="en-US" sz="1300">
                          <a:effectLst/>
                        </a:rPr>
                        <a:t>Biomedical Signal and Image Processing</a:t>
                      </a:r>
                    </a:p>
                  </a:txBody>
                  <a:tcPr marL="0" marR="0" marT="0" marB="0" anchor="ctr"/>
                </a:tc>
                <a:tc>
                  <a:txBody>
                    <a:bodyPr/>
                    <a:lstStyle/>
                    <a:p>
                      <a:r>
                        <a:rPr lang="en-US" sz="1300">
                          <a:effectLst/>
                        </a:rPr>
                        <a:t>W</a:t>
                      </a:r>
                    </a:p>
                  </a:txBody>
                  <a:tcPr marL="0" marR="0" marT="0" marB="0" anchor="ctr"/>
                </a:tc>
                <a:tc>
                  <a:txBody>
                    <a:bodyPr/>
                    <a:lstStyle/>
                    <a:p>
                      <a:endParaRPr lang="en-US" sz="1100"/>
                    </a:p>
                  </a:txBody>
                  <a:tcPr marL="0" marR="0" marT="0" marB="0" anchor="ctr"/>
                </a:tc>
                <a:tc>
                  <a:txBody>
                    <a:bodyPr/>
                    <a:lstStyle/>
                    <a:p>
                      <a:r>
                        <a:rPr lang="en-US" sz="1400">
                          <a:effectLst/>
                        </a:rPr>
                        <a:t>ELEC 474</a:t>
                      </a:r>
                    </a:p>
                  </a:txBody>
                  <a:tcPr marL="0" marR="0" marT="0" marB="0" anchor="ctr"/>
                </a:tc>
                <a:tc>
                  <a:txBody>
                    <a:bodyPr/>
                    <a:lstStyle/>
                    <a:p>
                      <a:r>
                        <a:rPr lang="en-US" sz="1400">
                          <a:effectLst/>
                        </a:rPr>
                        <a:t>Machine Vision</a:t>
                      </a:r>
                    </a:p>
                  </a:txBody>
                  <a:tcPr marL="0" marR="0" marT="0" marB="0" anchor="ctr"/>
                </a:tc>
                <a:tc>
                  <a:txBody>
                    <a:bodyPr/>
                    <a:lstStyle/>
                    <a:p>
                      <a:r>
                        <a:rPr lang="en-US" sz="1100">
                          <a:effectLst/>
                        </a:rPr>
                        <a:t>N/O</a:t>
                      </a:r>
                    </a:p>
                  </a:txBody>
                  <a:tcPr marL="0" marR="0" marT="0" marB="0" anchor="ctr"/>
                </a:tc>
                <a:extLst>
                  <a:ext uri="{0D108BD9-81ED-4DB2-BD59-A6C34878D82A}">
                    <a16:rowId xmlns:a16="http://schemas.microsoft.com/office/drawing/2014/main" val="3185089345"/>
                  </a:ext>
                </a:extLst>
              </a:tr>
              <a:tr h="238091">
                <a:tc>
                  <a:txBody>
                    <a:bodyPr/>
                    <a:lstStyle/>
                    <a:p>
                      <a:r>
                        <a:rPr lang="en-US" sz="1300">
                          <a:effectLst/>
                        </a:rPr>
                        <a:t>ELEC 409</a:t>
                      </a:r>
                    </a:p>
                  </a:txBody>
                  <a:tcPr marL="0" marR="0" marT="0" marB="0" anchor="ctr"/>
                </a:tc>
                <a:tc>
                  <a:txBody>
                    <a:bodyPr/>
                    <a:lstStyle/>
                    <a:p>
                      <a:r>
                        <a:rPr lang="en-US" sz="1300">
                          <a:effectLst/>
                        </a:rPr>
                        <a:t>Bioinformatic Analytics</a:t>
                      </a:r>
                    </a:p>
                  </a:txBody>
                  <a:tcPr marL="0" marR="0" marT="0" marB="0" anchor="ctr"/>
                </a:tc>
                <a:tc>
                  <a:txBody>
                    <a:bodyPr/>
                    <a:lstStyle/>
                    <a:p>
                      <a:r>
                        <a:rPr lang="en-US" sz="1300">
                          <a:effectLst/>
                        </a:rPr>
                        <a:t>F</a:t>
                      </a:r>
                    </a:p>
                  </a:txBody>
                  <a:tcPr marL="0" marR="0" marT="0" marB="0" anchor="ctr"/>
                </a:tc>
                <a:tc>
                  <a:txBody>
                    <a:bodyPr/>
                    <a:lstStyle/>
                    <a:p>
                      <a:endParaRPr lang="en-US" sz="1100"/>
                    </a:p>
                  </a:txBody>
                  <a:tcPr marL="0" marR="0" marT="0" marB="0" anchor="ctr"/>
                </a:tc>
                <a:tc>
                  <a:txBody>
                    <a:bodyPr/>
                    <a:lstStyle/>
                    <a:p>
                      <a:endParaRPr lang="en-US" sz="1400"/>
                    </a:p>
                  </a:txBody>
                  <a:tcPr marL="0" marR="0" marT="0" marB="0" anchor="ctr"/>
                </a:tc>
                <a:tc>
                  <a:txBody>
                    <a:bodyPr/>
                    <a:lstStyle/>
                    <a:p>
                      <a:endParaRPr lang="en-US" sz="1400"/>
                    </a:p>
                  </a:txBody>
                  <a:tcPr marL="0" marR="0" marT="0" marB="0" anchor="ctr"/>
                </a:tc>
                <a:tc>
                  <a:txBody>
                    <a:bodyPr/>
                    <a:lstStyle/>
                    <a:p>
                      <a:endParaRPr lang="en-US" sz="1100"/>
                    </a:p>
                  </a:txBody>
                  <a:tcPr marL="0" marR="0" marT="0" marB="0" anchor="ctr"/>
                </a:tc>
                <a:extLst>
                  <a:ext uri="{0D108BD9-81ED-4DB2-BD59-A6C34878D82A}">
                    <a16:rowId xmlns:a16="http://schemas.microsoft.com/office/drawing/2014/main" val="4229233111"/>
                  </a:ext>
                </a:extLst>
              </a:tr>
              <a:tr h="238091">
                <a:tc>
                  <a:txBody>
                    <a:bodyPr/>
                    <a:lstStyle/>
                    <a:p>
                      <a:r>
                        <a:rPr lang="en-US" sz="1300">
                          <a:effectLst/>
                        </a:rPr>
                        <a:t>ELEC 421</a:t>
                      </a:r>
                    </a:p>
                  </a:txBody>
                  <a:tcPr marL="0" marR="0" marT="0" marB="0" anchor="ctr"/>
                </a:tc>
                <a:tc>
                  <a:txBody>
                    <a:bodyPr/>
                    <a:lstStyle/>
                    <a:p>
                      <a:r>
                        <a:rPr lang="en-US" sz="1300">
                          <a:effectLst/>
                        </a:rPr>
                        <a:t>Digital Signal Processing: Filters and Syst.</a:t>
                      </a:r>
                    </a:p>
                  </a:txBody>
                  <a:tcPr marL="0" marR="0" marT="0" marB="0" anchor="ctr"/>
                </a:tc>
                <a:tc>
                  <a:txBody>
                    <a:bodyPr/>
                    <a:lstStyle/>
                    <a:p>
                      <a:r>
                        <a:rPr lang="en-US" sz="1300" dirty="0" smtClean="0">
                          <a:effectLst/>
                        </a:rPr>
                        <a:t>W</a:t>
                      </a:r>
                      <a:endParaRPr lang="en-US" sz="1300" dirty="0">
                        <a:effectLst/>
                      </a:endParaRPr>
                    </a:p>
                  </a:txBody>
                  <a:tcPr marL="0" marR="0" marT="0" marB="0" anchor="ctr"/>
                </a:tc>
                <a:tc>
                  <a:txBody>
                    <a:bodyPr/>
                    <a:lstStyle/>
                    <a:p>
                      <a:endParaRPr lang="en-US" sz="1100"/>
                    </a:p>
                  </a:txBody>
                  <a:tcPr marL="0" marR="0" marT="0" marB="0" anchor="ctr"/>
                </a:tc>
                <a:tc gridSpan="3">
                  <a:txBody>
                    <a:bodyPr/>
                    <a:lstStyle/>
                    <a:p>
                      <a:r>
                        <a:rPr lang="en-US" sz="1400"/>
                        <a:t>N/O - not offered in  2023-24 AY</a:t>
                      </a:r>
                    </a:p>
                  </a:txBody>
                  <a:tcPr marL="0" marR="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94358948"/>
                  </a:ext>
                </a:extLst>
              </a:tr>
              <a:tr h="238091">
                <a:tc>
                  <a:txBody>
                    <a:bodyPr/>
                    <a:lstStyle/>
                    <a:p>
                      <a:r>
                        <a:rPr lang="en-US" sz="1300">
                          <a:effectLst/>
                        </a:rPr>
                        <a:t>ELEC 431</a:t>
                      </a:r>
                    </a:p>
                  </a:txBody>
                  <a:tcPr marL="0" marR="0" marT="0" marB="0" anchor="ctr"/>
                </a:tc>
                <a:tc>
                  <a:txBody>
                    <a:bodyPr/>
                    <a:lstStyle/>
                    <a:p>
                      <a:r>
                        <a:rPr lang="en-US" sz="1300">
                          <a:effectLst/>
                        </a:rPr>
                        <a:t>Power Electronics</a:t>
                      </a:r>
                    </a:p>
                  </a:txBody>
                  <a:tcPr marL="0" marR="0" marT="0" marB="0" anchor="ctr"/>
                </a:tc>
                <a:tc>
                  <a:txBody>
                    <a:bodyPr/>
                    <a:lstStyle/>
                    <a:p>
                      <a:r>
                        <a:rPr lang="en-US" sz="1300">
                          <a:effectLst/>
                        </a:rPr>
                        <a:t>F</a:t>
                      </a:r>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extLst>
                  <a:ext uri="{0D108BD9-81ED-4DB2-BD59-A6C34878D82A}">
                    <a16:rowId xmlns:a16="http://schemas.microsoft.com/office/drawing/2014/main" val="987468179"/>
                  </a:ext>
                </a:extLst>
              </a:tr>
              <a:tr h="238091">
                <a:tc>
                  <a:txBody>
                    <a:bodyPr/>
                    <a:lstStyle/>
                    <a:p>
                      <a:r>
                        <a:rPr lang="en-US" sz="1300">
                          <a:effectLst/>
                        </a:rPr>
                        <a:t>ELEC 443</a:t>
                      </a:r>
                    </a:p>
                  </a:txBody>
                  <a:tcPr marL="0" marR="0" marT="0" marB="0" anchor="ctr"/>
                </a:tc>
                <a:tc>
                  <a:txBody>
                    <a:bodyPr/>
                    <a:lstStyle/>
                    <a:p>
                      <a:r>
                        <a:rPr lang="en-US" sz="1300">
                          <a:effectLst/>
                        </a:rPr>
                        <a:t>Linear Control Systems</a:t>
                      </a:r>
                    </a:p>
                  </a:txBody>
                  <a:tcPr marL="0" marR="0" marT="0" marB="0" anchor="ctr"/>
                </a:tc>
                <a:tc>
                  <a:txBody>
                    <a:bodyPr/>
                    <a:lstStyle/>
                    <a:p>
                      <a:r>
                        <a:rPr lang="en-US" sz="1300">
                          <a:effectLst/>
                        </a:rPr>
                        <a:t>F</a:t>
                      </a:r>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extLst>
                  <a:ext uri="{0D108BD9-81ED-4DB2-BD59-A6C34878D82A}">
                    <a16:rowId xmlns:a16="http://schemas.microsoft.com/office/drawing/2014/main" val="1225878067"/>
                  </a:ext>
                </a:extLst>
              </a:tr>
              <a:tr h="238091">
                <a:tc>
                  <a:txBody>
                    <a:bodyPr/>
                    <a:lstStyle/>
                    <a:p>
                      <a:r>
                        <a:rPr lang="en-US" sz="1300">
                          <a:effectLst/>
                        </a:rPr>
                        <a:t>ELEC 451</a:t>
                      </a:r>
                    </a:p>
                  </a:txBody>
                  <a:tcPr marL="0" marR="0" marT="0" marB="0" anchor="ctr"/>
                </a:tc>
                <a:tc>
                  <a:txBody>
                    <a:bodyPr/>
                    <a:lstStyle/>
                    <a:p>
                      <a:r>
                        <a:rPr lang="en-US" sz="1300">
                          <a:effectLst/>
                        </a:rPr>
                        <a:t>Digital Integrated Circuit Engineering</a:t>
                      </a:r>
                    </a:p>
                  </a:txBody>
                  <a:tcPr marL="0" marR="0" marT="0" marB="0" anchor="ctr"/>
                </a:tc>
                <a:tc>
                  <a:txBody>
                    <a:bodyPr/>
                    <a:lstStyle/>
                    <a:p>
                      <a:r>
                        <a:rPr lang="en-US" sz="1300">
                          <a:effectLst/>
                        </a:rPr>
                        <a:t>F</a:t>
                      </a:r>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extLst>
                  <a:ext uri="{0D108BD9-81ED-4DB2-BD59-A6C34878D82A}">
                    <a16:rowId xmlns:a16="http://schemas.microsoft.com/office/drawing/2014/main" val="3404965882"/>
                  </a:ext>
                </a:extLst>
              </a:tr>
              <a:tr h="238091">
                <a:tc>
                  <a:txBody>
                    <a:bodyPr/>
                    <a:lstStyle/>
                    <a:p>
                      <a:r>
                        <a:rPr lang="en-US" sz="1300">
                          <a:effectLst/>
                        </a:rPr>
                        <a:t>ELEC 461</a:t>
                      </a:r>
                    </a:p>
                  </a:txBody>
                  <a:tcPr marL="0" marR="0" marT="0" marB="0" anchor="ctr"/>
                </a:tc>
                <a:tc>
                  <a:txBody>
                    <a:bodyPr/>
                    <a:lstStyle/>
                    <a:p>
                      <a:r>
                        <a:rPr lang="en-US" sz="1300">
                          <a:effectLst/>
                        </a:rPr>
                        <a:t>Digital Communications</a:t>
                      </a:r>
                    </a:p>
                  </a:txBody>
                  <a:tcPr marL="0" marR="0" marT="0" marB="0" anchor="ctr"/>
                </a:tc>
                <a:tc>
                  <a:txBody>
                    <a:bodyPr/>
                    <a:lstStyle/>
                    <a:p>
                      <a:r>
                        <a:rPr lang="en-US" sz="1300">
                          <a:effectLst/>
                        </a:rPr>
                        <a:t>W</a:t>
                      </a:r>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extLst>
                  <a:ext uri="{0D108BD9-81ED-4DB2-BD59-A6C34878D82A}">
                    <a16:rowId xmlns:a16="http://schemas.microsoft.com/office/drawing/2014/main" val="1038573739"/>
                  </a:ext>
                </a:extLst>
              </a:tr>
              <a:tr h="238091">
                <a:tc>
                  <a:txBody>
                    <a:bodyPr/>
                    <a:lstStyle/>
                    <a:p>
                      <a:r>
                        <a:rPr lang="en-US" sz="1300">
                          <a:effectLst/>
                        </a:rPr>
                        <a:t>ELEC 464</a:t>
                      </a:r>
                    </a:p>
                  </a:txBody>
                  <a:tcPr marL="0" marR="0" marT="0" marB="0" anchor="ctr"/>
                </a:tc>
                <a:tc>
                  <a:txBody>
                    <a:bodyPr/>
                    <a:lstStyle/>
                    <a:p>
                      <a:r>
                        <a:rPr lang="en-US" sz="1300">
                          <a:effectLst/>
                        </a:rPr>
                        <a:t>Wireless Communications</a:t>
                      </a:r>
                    </a:p>
                  </a:txBody>
                  <a:tcPr marL="0" marR="0" marT="0" marB="0" anchor="ctr"/>
                </a:tc>
                <a:tc>
                  <a:txBody>
                    <a:bodyPr/>
                    <a:lstStyle/>
                    <a:p>
                      <a:r>
                        <a:rPr lang="en-US" sz="1300">
                          <a:effectLst/>
                        </a:rPr>
                        <a:t>W</a:t>
                      </a:r>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extLst>
                  <a:ext uri="{0D108BD9-81ED-4DB2-BD59-A6C34878D82A}">
                    <a16:rowId xmlns:a16="http://schemas.microsoft.com/office/drawing/2014/main" val="1449103565"/>
                  </a:ext>
                </a:extLst>
              </a:tr>
              <a:tr h="238091">
                <a:tc>
                  <a:txBody>
                    <a:bodyPr/>
                    <a:lstStyle/>
                    <a:p>
                      <a:r>
                        <a:rPr lang="en-US" sz="1300">
                          <a:effectLst/>
                        </a:rPr>
                        <a:t>ELEC 470</a:t>
                      </a:r>
                    </a:p>
                  </a:txBody>
                  <a:tcPr marL="0" marR="0" marT="0" marB="0" anchor="ctr"/>
                </a:tc>
                <a:tc>
                  <a:txBody>
                    <a:bodyPr/>
                    <a:lstStyle/>
                    <a:p>
                      <a:r>
                        <a:rPr lang="en-US" sz="1300">
                          <a:effectLst/>
                        </a:rPr>
                        <a:t>Computer System Architecture</a:t>
                      </a:r>
                    </a:p>
                  </a:txBody>
                  <a:tcPr marL="0" marR="0" marT="0" marB="0" anchor="ctr"/>
                </a:tc>
                <a:tc>
                  <a:txBody>
                    <a:bodyPr/>
                    <a:lstStyle/>
                    <a:p>
                      <a:r>
                        <a:rPr lang="en-US" sz="1300">
                          <a:effectLst/>
                        </a:rPr>
                        <a:t>W</a:t>
                      </a:r>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extLst>
                  <a:ext uri="{0D108BD9-81ED-4DB2-BD59-A6C34878D82A}">
                    <a16:rowId xmlns:a16="http://schemas.microsoft.com/office/drawing/2014/main" val="2367795497"/>
                  </a:ext>
                </a:extLst>
              </a:tr>
              <a:tr h="238091">
                <a:tc>
                  <a:txBody>
                    <a:bodyPr/>
                    <a:lstStyle/>
                    <a:p>
                      <a:r>
                        <a:rPr lang="en-US" sz="1300">
                          <a:effectLst/>
                        </a:rPr>
                        <a:t>ELEC 473</a:t>
                      </a:r>
                    </a:p>
                  </a:txBody>
                  <a:tcPr marL="0" marR="0" marT="0" marB="0" anchor="ctr"/>
                </a:tc>
                <a:tc>
                  <a:txBody>
                    <a:bodyPr/>
                    <a:lstStyle/>
                    <a:p>
                      <a:r>
                        <a:rPr lang="en-US" sz="1300">
                          <a:effectLst/>
                        </a:rPr>
                        <a:t>Cryptography and Network Security</a:t>
                      </a:r>
                    </a:p>
                  </a:txBody>
                  <a:tcPr marL="0" marR="0" marT="0" marB="0" anchor="ctr"/>
                </a:tc>
                <a:tc>
                  <a:txBody>
                    <a:bodyPr/>
                    <a:lstStyle/>
                    <a:p>
                      <a:r>
                        <a:rPr lang="en-US" sz="1300">
                          <a:effectLst/>
                        </a:rPr>
                        <a:t>F</a:t>
                      </a:r>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extLst>
                  <a:ext uri="{0D108BD9-81ED-4DB2-BD59-A6C34878D82A}">
                    <a16:rowId xmlns:a16="http://schemas.microsoft.com/office/drawing/2014/main" val="1417312220"/>
                  </a:ext>
                </a:extLst>
              </a:tr>
              <a:tr h="238091">
                <a:tc>
                  <a:txBody>
                    <a:bodyPr/>
                    <a:lstStyle/>
                    <a:p>
                      <a:r>
                        <a:rPr lang="en-US" sz="1300">
                          <a:effectLst/>
                        </a:rPr>
                        <a:t>ELEC 475</a:t>
                      </a:r>
                    </a:p>
                  </a:txBody>
                  <a:tcPr marL="0" marR="0" marT="0" marB="0" anchor="ctr"/>
                </a:tc>
                <a:tc>
                  <a:txBody>
                    <a:bodyPr/>
                    <a:lstStyle/>
                    <a:p>
                      <a:r>
                        <a:rPr lang="en-US" sz="1300">
                          <a:effectLst/>
                        </a:rPr>
                        <a:t>Computer Vision with Deep Learning</a:t>
                      </a:r>
                    </a:p>
                  </a:txBody>
                  <a:tcPr marL="0" marR="0" marT="0" marB="0" anchor="ctr"/>
                </a:tc>
                <a:tc>
                  <a:txBody>
                    <a:bodyPr/>
                    <a:lstStyle/>
                    <a:p>
                      <a:r>
                        <a:rPr lang="en-US" sz="1300">
                          <a:effectLst/>
                        </a:rPr>
                        <a:t>F</a:t>
                      </a:r>
                    </a:p>
                  </a:txBody>
                  <a:tcPr marL="0" marR="0" marT="0" marB="0" anchor="ctr"/>
                </a:tc>
                <a:tc>
                  <a:txBody>
                    <a:bodyPr/>
                    <a:lstStyle/>
                    <a:p>
                      <a:r>
                        <a:rPr lang="en-US" sz="1100"/>
                        <a:t>new</a:t>
                      </a:r>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extLst>
                  <a:ext uri="{0D108BD9-81ED-4DB2-BD59-A6C34878D82A}">
                    <a16:rowId xmlns:a16="http://schemas.microsoft.com/office/drawing/2014/main" val="651059285"/>
                  </a:ext>
                </a:extLst>
              </a:tr>
              <a:tr h="238091">
                <a:tc>
                  <a:txBody>
                    <a:bodyPr/>
                    <a:lstStyle/>
                    <a:p>
                      <a:r>
                        <a:rPr lang="en-US" sz="1300">
                          <a:effectLst/>
                        </a:rPr>
                        <a:t>ELEC 477</a:t>
                      </a:r>
                    </a:p>
                  </a:txBody>
                  <a:tcPr marL="0" marR="0" marT="0" marB="0" anchor="ctr"/>
                </a:tc>
                <a:tc>
                  <a:txBody>
                    <a:bodyPr/>
                    <a:lstStyle/>
                    <a:p>
                      <a:r>
                        <a:rPr lang="en-US" sz="1300"/>
                        <a:t>Distributed Systems</a:t>
                      </a:r>
                    </a:p>
                  </a:txBody>
                  <a:tcPr marL="0" marR="0" marT="0" marB="0" anchor="ctr"/>
                </a:tc>
                <a:tc>
                  <a:txBody>
                    <a:bodyPr/>
                    <a:lstStyle/>
                    <a:p>
                      <a:r>
                        <a:rPr lang="en-US" sz="1300">
                          <a:effectLst/>
                        </a:rPr>
                        <a:t>W</a:t>
                      </a:r>
                    </a:p>
                  </a:txBody>
                  <a:tcPr marL="0" marR="0" marT="0" marB="0" anchor="ctr"/>
                </a:tc>
                <a:tc>
                  <a:txBody>
                    <a:bodyPr/>
                    <a:lstStyle/>
                    <a:p>
                      <a:r>
                        <a:rPr lang="en-US" sz="1100"/>
                        <a:t>new</a:t>
                      </a:r>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extLst>
                  <a:ext uri="{0D108BD9-81ED-4DB2-BD59-A6C34878D82A}">
                    <a16:rowId xmlns:a16="http://schemas.microsoft.com/office/drawing/2014/main" val="2550755099"/>
                  </a:ext>
                </a:extLst>
              </a:tr>
              <a:tr h="244928">
                <a:tc>
                  <a:txBody>
                    <a:bodyPr/>
                    <a:lstStyle/>
                    <a:p>
                      <a:r>
                        <a:rPr lang="en-US" sz="1300">
                          <a:effectLst/>
                        </a:rPr>
                        <a:t>SOFT 423</a:t>
                      </a:r>
                    </a:p>
                  </a:txBody>
                  <a:tcPr marL="0" marR="0" marT="0" marB="0" anchor="ctr"/>
                </a:tc>
                <a:tc>
                  <a:txBody>
                    <a:bodyPr/>
                    <a:lstStyle/>
                    <a:p>
                      <a:r>
                        <a:rPr lang="en-US" sz="1300">
                          <a:effectLst/>
                        </a:rPr>
                        <a:t>S/W Requirements</a:t>
                      </a:r>
                    </a:p>
                  </a:txBody>
                  <a:tcPr marL="0" marR="0" marT="0" marB="0" anchor="ctr"/>
                </a:tc>
                <a:tc>
                  <a:txBody>
                    <a:bodyPr/>
                    <a:lstStyle/>
                    <a:p>
                      <a:r>
                        <a:rPr lang="en-US" sz="1300">
                          <a:effectLst/>
                        </a:rPr>
                        <a:t>W</a:t>
                      </a:r>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tc>
                  <a:txBody>
                    <a:bodyPr/>
                    <a:lstStyle/>
                    <a:p>
                      <a:endParaRPr lang="en-US" sz="1100"/>
                    </a:p>
                  </a:txBody>
                  <a:tcPr marL="0" marR="0" marT="0" marB="0" anchor="ctr"/>
                </a:tc>
                <a:extLst>
                  <a:ext uri="{0D108BD9-81ED-4DB2-BD59-A6C34878D82A}">
                    <a16:rowId xmlns:a16="http://schemas.microsoft.com/office/drawing/2014/main" val="3394247858"/>
                  </a:ext>
                </a:extLst>
              </a:tr>
              <a:tr h="238091">
                <a:tc>
                  <a:txBody>
                    <a:bodyPr/>
                    <a:lstStyle/>
                    <a:p>
                      <a:r>
                        <a:rPr lang="en-US" sz="1300">
                          <a:effectLst/>
                        </a:rPr>
                        <a:t>SOFT 437</a:t>
                      </a:r>
                    </a:p>
                  </a:txBody>
                  <a:tcPr marL="0" marR="0" marT="0" marB="0" anchor="ctr"/>
                </a:tc>
                <a:tc>
                  <a:txBody>
                    <a:bodyPr/>
                    <a:lstStyle/>
                    <a:p>
                      <a:r>
                        <a:rPr lang="en-US" sz="1300">
                          <a:effectLst/>
                        </a:rPr>
                        <a:t>Performance Analysis</a:t>
                      </a:r>
                    </a:p>
                  </a:txBody>
                  <a:tcPr marL="0" marR="0" marT="0" marB="0" anchor="ctr"/>
                </a:tc>
                <a:tc>
                  <a:txBody>
                    <a:bodyPr/>
                    <a:lstStyle/>
                    <a:p>
                      <a:r>
                        <a:rPr lang="en-US" sz="1300">
                          <a:effectLst/>
                        </a:rPr>
                        <a:t>F</a:t>
                      </a:r>
                    </a:p>
                  </a:txBody>
                  <a:tcPr marL="0" marR="0" marT="0" marB="0" anchor="ctr"/>
                </a:tc>
                <a:tc>
                  <a:txBody>
                    <a:bodyPr/>
                    <a:lstStyle/>
                    <a:p>
                      <a:endParaRPr lang="en-US" sz="1300"/>
                    </a:p>
                  </a:txBody>
                  <a:tcPr marL="0" marR="0" marT="0" marB="0" anchor="ctr"/>
                </a:tc>
                <a:tc>
                  <a:txBody>
                    <a:bodyPr/>
                    <a:lstStyle/>
                    <a:p>
                      <a:endParaRPr lang="en-US" sz="1300"/>
                    </a:p>
                  </a:txBody>
                  <a:tcPr marL="0" marR="0" marT="0" marB="0" anchor="ctr"/>
                </a:tc>
                <a:tc>
                  <a:txBody>
                    <a:bodyPr/>
                    <a:lstStyle/>
                    <a:p>
                      <a:endParaRPr lang="en-US" sz="1300"/>
                    </a:p>
                  </a:txBody>
                  <a:tcPr marL="0" marR="0" marT="0" marB="0" anchor="ctr"/>
                </a:tc>
                <a:tc>
                  <a:txBody>
                    <a:bodyPr/>
                    <a:lstStyle/>
                    <a:p>
                      <a:endParaRPr lang="en-US" sz="1300"/>
                    </a:p>
                  </a:txBody>
                  <a:tcPr marL="0" marR="0" marT="0" marB="0" anchor="ctr"/>
                </a:tc>
                <a:extLst>
                  <a:ext uri="{0D108BD9-81ED-4DB2-BD59-A6C34878D82A}">
                    <a16:rowId xmlns:a16="http://schemas.microsoft.com/office/drawing/2014/main" val="3404516288"/>
                  </a:ext>
                </a:extLst>
              </a:tr>
              <a:tr h="238091">
                <a:tc>
                  <a:txBody>
                    <a:bodyPr/>
                    <a:lstStyle/>
                    <a:p>
                      <a:r>
                        <a:rPr lang="en-US" sz="1300">
                          <a:effectLst/>
                        </a:rPr>
                        <a:t>MREN 348*</a:t>
                      </a:r>
                    </a:p>
                  </a:txBody>
                  <a:tcPr marL="0" marR="0" marT="0" marB="0" anchor="ctr"/>
                </a:tc>
                <a:tc>
                  <a:txBody>
                    <a:bodyPr/>
                    <a:lstStyle/>
                    <a:p>
                      <a:r>
                        <a:rPr lang="en-US" sz="1300">
                          <a:effectLst/>
                        </a:rPr>
                        <a:t>Intro to Robotics</a:t>
                      </a:r>
                    </a:p>
                  </a:txBody>
                  <a:tcPr marL="0" marR="0" marT="0" marB="0" anchor="ctr"/>
                </a:tc>
                <a:tc>
                  <a:txBody>
                    <a:bodyPr/>
                    <a:lstStyle/>
                    <a:p>
                      <a:r>
                        <a:rPr lang="en-US" sz="1300">
                          <a:effectLst/>
                        </a:rPr>
                        <a:t>W</a:t>
                      </a:r>
                    </a:p>
                  </a:txBody>
                  <a:tcPr marL="0" marR="0" marT="0" marB="0" anchor="ctr"/>
                </a:tc>
                <a:tc>
                  <a:txBody>
                    <a:bodyPr/>
                    <a:lstStyle/>
                    <a:p>
                      <a:r>
                        <a:rPr lang="en-US" sz="1300"/>
                        <a:t>new</a:t>
                      </a:r>
                    </a:p>
                  </a:txBody>
                  <a:tcPr marL="0" marR="0" marT="0" marB="0" anchor="ctr"/>
                </a:tc>
                <a:tc gridSpan="3">
                  <a:txBody>
                    <a:bodyPr/>
                    <a:lstStyle/>
                    <a:p>
                      <a:r>
                        <a:rPr lang="en-US" sz="1300" dirty="0"/>
                        <a:t>*MREN 348 is equivalent to ELEC 448</a:t>
                      </a:r>
                    </a:p>
                  </a:txBody>
                  <a:tcPr marL="0" marR="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2012168"/>
                  </a:ext>
                </a:extLst>
              </a:tr>
            </a:tbl>
          </a:graphicData>
        </a:graphic>
      </p:graphicFrame>
    </p:spTree>
    <p:extLst>
      <p:ext uri="{BB962C8B-B14F-4D97-AF65-F5344CB8AC3E}">
        <p14:creationId xmlns:p14="http://schemas.microsoft.com/office/powerpoint/2010/main" val="2203320997"/>
      </p:ext>
    </p:extLst>
  </p:cSld>
  <p:clrMapOvr>
    <a:masterClrMapping/>
  </p:clrMapOvr>
</p:sld>
</file>

<file path=ppt/theme/theme1.xml><?xml version="1.0" encoding="utf-8"?>
<a:theme xmlns:a="http://schemas.openxmlformats.org/drawingml/2006/main" name="Queen's University Presentation">
  <a:themeElements>
    <a:clrScheme name="Custom 16">
      <a:dk1>
        <a:srgbClr val="000000"/>
      </a:dk1>
      <a:lt1>
        <a:srgbClr val="EBEBEC"/>
      </a:lt1>
      <a:dk2>
        <a:srgbClr val="B90D30"/>
      </a:dk2>
      <a:lt2>
        <a:srgbClr val="FFFFFF"/>
      </a:lt2>
      <a:accent1>
        <a:srgbClr val="002452"/>
      </a:accent1>
      <a:accent2>
        <a:srgbClr val="1A4771"/>
      </a:accent2>
      <a:accent3>
        <a:srgbClr val="4D7091"/>
      </a:accent3>
      <a:accent4>
        <a:srgbClr val="8099B1"/>
      </a:accent4>
      <a:accent5>
        <a:srgbClr val="B3C2D0"/>
      </a:accent5>
      <a:accent6>
        <a:srgbClr val="CCD6E0"/>
      </a:accent6>
      <a:hlink>
        <a:srgbClr val="335B81"/>
      </a:hlink>
      <a:folHlink>
        <a:srgbClr val="00245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46A006DA32A63458800F1CB2DFAF6AC" ma:contentTypeVersion="6" ma:contentTypeDescription="Create a new document." ma:contentTypeScope="" ma:versionID="94dbf51b111f3a74c8c2646009cc37c1">
  <xsd:schema xmlns:xsd="http://www.w3.org/2001/XMLSchema" xmlns:xs="http://www.w3.org/2001/XMLSchema" xmlns:p="http://schemas.microsoft.com/office/2006/metadata/properties" xmlns:ns2="4468481b-5b1b-4db5-a900-58acf59f46a4" xmlns:ns3="1596872c-5c42-4c42-bd28-bd763fdd81d1" targetNamespace="http://schemas.microsoft.com/office/2006/metadata/properties" ma:root="true" ma:fieldsID="5b69c8bf8df4183a783e784316f4112a" ns2:_="" ns3:_="">
    <xsd:import namespace="4468481b-5b1b-4db5-a900-58acf59f46a4"/>
    <xsd:import namespace="1596872c-5c42-4c42-bd28-bd763fdd81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68481b-5b1b-4db5-a900-58acf59f46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96872c-5c42-4c42-bd28-bd763fdd81d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947E7B-ADCA-46E0-A027-0F4747615DD4}">
  <ds:schemaRefs>
    <ds:schemaRef ds:uri="http://schemas.microsoft.com/sharepoint/v3/contenttype/forms"/>
  </ds:schemaRefs>
</ds:datastoreItem>
</file>

<file path=customXml/itemProps2.xml><?xml version="1.0" encoding="utf-8"?>
<ds:datastoreItem xmlns:ds="http://schemas.openxmlformats.org/officeDocument/2006/customXml" ds:itemID="{657F120F-4EFF-4B50-809A-521C72556BFE}">
  <ds:schemaRefs>
    <ds:schemaRef ds:uri="2a008c20-89da-4e85-ad7f-29602c14038c"/>
    <ds:schemaRef ds:uri="5e5da622-d03b-44d5-8258-2a090d027db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4D20798-5FD2-45C9-9456-5A1EEA40ECC5}">
  <ds:schemaRefs>
    <ds:schemaRef ds:uri="1596872c-5c42-4c42-bd28-bd763fdd81d1"/>
    <ds:schemaRef ds:uri="4468481b-5b1b-4db5-a900-58acf59f46a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12</TotalTime>
  <Words>3491</Words>
  <Application>Microsoft Office PowerPoint</Application>
  <PresentationFormat>Widescreen</PresentationFormat>
  <Paragraphs>700</Paragraphs>
  <Slides>30</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30</vt:i4>
      </vt:variant>
    </vt:vector>
  </HeadingPairs>
  <TitlesOfParts>
    <vt:vector size="43" baseType="lpstr">
      <vt:lpstr>-apple-system</vt:lpstr>
      <vt:lpstr>Arial</vt:lpstr>
      <vt:lpstr>Calibri</vt:lpstr>
      <vt:lpstr>Courier New</vt:lpstr>
      <vt:lpstr>Open Sans</vt:lpstr>
      <vt:lpstr>Open Sans ExtraBold</vt:lpstr>
      <vt:lpstr>Open Sans SemiBold</vt:lpstr>
      <vt:lpstr>Open Sans SemiBold</vt:lpstr>
      <vt:lpstr>System Font Regular</vt:lpstr>
      <vt:lpstr>Times</vt:lpstr>
      <vt:lpstr>Times New Roman</vt:lpstr>
      <vt:lpstr>Wingdings</vt:lpstr>
      <vt:lpstr>Queen's University Presentation</vt:lpstr>
      <vt:lpstr>Information Slides to prepare for the 2023-2024 Academic Year</vt:lpstr>
      <vt:lpstr>ECE Advisors</vt:lpstr>
      <vt:lpstr>Registration Dates</vt:lpstr>
      <vt:lpstr>Online Resources</vt:lpstr>
      <vt:lpstr>Curriculum Updates </vt:lpstr>
      <vt:lpstr>Computer Engineering Graduation Requirements</vt:lpstr>
      <vt:lpstr>Computer Engineering, 3rd Year Curriculum</vt:lpstr>
      <vt:lpstr>CE: Technical Electives</vt:lpstr>
      <vt:lpstr>Computer Engineering: ECE Course Offerings in 2023-24</vt:lpstr>
      <vt:lpstr>Computer Engineering electives (per term)</vt:lpstr>
      <vt:lpstr>Electrical Engineering Graduation Requirements</vt:lpstr>
      <vt:lpstr>Electrical Engineering, 3rd Year Curriculum</vt:lpstr>
      <vt:lpstr>EE: Technical Electives</vt:lpstr>
      <vt:lpstr>EE: Technical Electives</vt:lpstr>
      <vt:lpstr>Electrical Engineering: ECE Course Offerings in 2023-24</vt:lpstr>
      <vt:lpstr>Electrical Engineering:  ECE Course Offerings per Term</vt:lpstr>
      <vt:lpstr>Design and Research Project Courses</vt:lpstr>
      <vt:lpstr>Complementary Studies Program Requirement</vt:lpstr>
      <vt:lpstr>Innovation Stream: Business &amp; Complementary Studies</vt:lpstr>
      <vt:lpstr>STREAMS – Flexibility </vt:lpstr>
      <vt:lpstr>Exclusions - only one course counts towards the degree requirements </vt:lpstr>
      <vt:lpstr>Substitutions</vt:lpstr>
      <vt:lpstr>Prerequisites</vt:lpstr>
      <vt:lpstr>Timetabling</vt:lpstr>
      <vt:lpstr>Course Preload in 3rd Year</vt:lpstr>
      <vt:lpstr>Course Planning</vt:lpstr>
      <vt:lpstr>Course Planning</vt:lpstr>
      <vt:lpstr>QUIP</vt:lpstr>
      <vt:lpstr>Degree Planning Spreadsheet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Kanisha Szekely</dc:creator>
  <cp:lastModifiedBy>Irina Pavich</cp:lastModifiedBy>
  <cp:revision>404</cp:revision>
  <dcterms:created xsi:type="dcterms:W3CDTF">2021-07-23T16:36:50Z</dcterms:created>
  <dcterms:modified xsi:type="dcterms:W3CDTF">2023-06-22T19:10:44Z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0x010100A46A006DA32A63458800F1CB2DFAF6AC</vt:lpwstr>
  </property>
  <property fmtid="{D5CDD505-2E9C-101B-9397-08002B2CF9AE}" pid="3" name="MediaServiceImageTags">
    <vt:lpwstr/>
  </property>
</Properties>
</file>